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42"/>
  </p:notesMasterIdLst>
  <p:handoutMasterIdLst>
    <p:handoutMasterId r:id="rId43"/>
  </p:handoutMasterIdLst>
  <p:sldIdLst>
    <p:sldId id="334" r:id="rId5"/>
    <p:sldId id="420" r:id="rId6"/>
    <p:sldId id="421" r:id="rId7"/>
    <p:sldId id="394" r:id="rId8"/>
    <p:sldId id="397" r:id="rId9"/>
    <p:sldId id="405" r:id="rId10"/>
    <p:sldId id="404" r:id="rId11"/>
    <p:sldId id="406" r:id="rId12"/>
    <p:sldId id="398" r:id="rId13"/>
    <p:sldId id="408" r:id="rId14"/>
    <p:sldId id="399" r:id="rId15"/>
    <p:sldId id="400" r:id="rId16"/>
    <p:sldId id="409" r:id="rId17"/>
    <p:sldId id="401" r:id="rId18"/>
    <p:sldId id="414" r:id="rId19"/>
    <p:sldId id="407" r:id="rId20"/>
    <p:sldId id="402" r:id="rId21"/>
    <p:sldId id="411" r:id="rId22"/>
    <p:sldId id="412" r:id="rId23"/>
    <p:sldId id="410" r:id="rId24"/>
    <p:sldId id="413" r:id="rId25"/>
    <p:sldId id="415" r:id="rId26"/>
    <p:sldId id="403" r:id="rId27"/>
    <p:sldId id="416" r:id="rId28"/>
    <p:sldId id="417" r:id="rId29"/>
    <p:sldId id="418" r:id="rId30"/>
    <p:sldId id="419" r:id="rId31"/>
    <p:sldId id="422" r:id="rId32"/>
    <p:sldId id="423" r:id="rId33"/>
    <p:sldId id="424" r:id="rId34"/>
    <p:sldId id="426" r:id="rId35"/>
    <p:sldId id="428" r:id="rId36"/>
    <p:sldId id="429" r:id="rId37"/>
    <p:sldId id="430" r:id="rId38"/>
    <p:sldId id="431" r:id="rId39"/>
    <p:sldId id="434" r:id="rId40"/>
    <p:sldId id="43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A1CD8-6A04-4EA6-9074-1B84798ED847}" v="1" dt="2024-07-30T15:23:42.119"/>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84967" autoAdjust="0"/>
  </p:normalViewPr>
  <p:slideViewPr>
    <p:cSldViewPr snapToGrid="0">
      <p:cViewPr varScale="1">
        <p:scale>
          <a:sx n="159" d="100"/>
          <a:sy n="159" d="100"/>
        </p:scale>
        <p:origin x="306" y="144"/>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7/30/2024</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3422245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320583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9" y="357809"/>
            <a:ext cx="7983110" cy="3080335"/>
          </a:xfrm>
        </p:spPr>
        <p:txBody>
          <a:bodyPr/>
          <a:lstStyle/>
          <a:p>
            <a:r>
              <a:rPr lang="en-US" dirty="0"/>
              <a:t>(DRAFT)</a:t>
            </a:r>
            <a:br>
              <a:rPr lang="en-US" dirty="0"/>
            </a:br>
            <a:r>
              <a:rPr lang="en-US" dirty="0"/>
              <a:t>Final Presentation</a:t>
            </a:r>
          </a:p>
        </p:txBody>
      </p:sp>
      <p:sp>
        <p:nvSpPr>
          <p:cNvPr id="3" name="TextBox 2">
            <a:extLst>
              <a:ext uri="{FF2B5EF4-FFF2-40B4-BE49-F238E27FC236}">
                <a16:creationId xmlns:a16="http://schemas.microsoft.com/office/drawing/2014/main" id="{55C5FE92-F75D-D69D-B99C-132F6125F2BB}"/>
              </a:ext>
            </a:extLst>
          </p:cNvPr>
          <p:cNvSpPr txBox="1"/>
          <p:nvPr/>
        </p:nvSpPr>
        <p:spPr>
          <a:xfrm>
            <a:off x="1364380" y="3495174"/>
            <a:ext cx="5250155" cy="1477328"/>
          </a:xfrm>
          <a:prstGeom prst="rect">
            <a:avLst/>
          </a:prstGeom>
          <a:noFill/>
        </p:spPr>
        <p:txBody>
          <a:bodyPr wrap="none" rtlCol="0">
            <a:spAutoFit/>
          </a:bodyPr>
          <a:lstStyle/>
          <a:p>
            <a:r>
              <a:rPr lang="en-US" dirty="0">
                <a:solidFill>
                  <a:schemeClr val="bg2"/>
                </a:solidFill>
              </a:rPr>
              <a:t>Naravich Chutisilp, MSc. CS EPFL</a:t>
            </a:r>
          </a:p>
          <a:p>
            <a:endParaRPr lang="en-US" dirty="0">
              <a:solidFill>
                <a:schemeClr val="bg2"/>
              </a:solidFill>
            </a:endParaRPr>
          </a:p>
          <a:p>
            <a:r>
              <a:rPr lang="en-US" dirty="0">
                <a:solidFill>
                  <a:schemeClr val="bg2"/>
                </a:solidFill>
              </a:rPr>
              <a:t>Supervisor Edelman R. </a:t>
            </a:r>
            <a:r>
              <a:rPr lang="en-US" dirty="0" err="1">
                <a:solidFill>
                  <a:schemeClr val="bg2"/>
                </a:solidFill>
              </a:rPr>
              <a:t>Elazer</a:t>
            </a:r>
            <a:r>
              <a:rPr lang="en-US" dirty="0">
                <a:solidFill>
                  <a:schemeClr val="bg2"/>
                </a:solidFill>
              </a:rPr>
              <a:t>, M.D., Ph.D.</a:t>
            </a:r>
          </a:p>
          <a:p>
            <a:r>
              <a:rPr lang="en-US" dirty="0">
                <a:solidFill>
                  <a:schemeClr val="bg2"/>
                </a:solidFill>
              </a:rPr>
              <a:t>Supervisor Maria Brbic, Ph.D.</a:t>
            </a:r>
          </a:p>
          <a:p>
            <a:r>
              <a:rPr lang="en-US" dirty="0">
                <a:solidFill>
                  <a:schemeClr val="bg2"/>
                </a:solidFill>
              </a:rPr>
              <a:t>Daily Supervisor Karim Kadry, Ph.D. candidate</a:t>
            </a:r>
          </a:p>
        </p:txBody>
      </p:sp>
    </p:spTree>
    <p:extLst>
      <p:ext uri="{BB962C8B-B14F-4D97-AF65-F5344CB8AC3E}">
        <p14:creationId xmlns:p14="http://schemas.microsoft.com/office/powerpoint/2010/main" val="2955403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B1D1-8602-7E75-C8E7-16D9EF10057B}"/>
              </a:ext>
            </a:extLst>
          </p:cNvPr>
          <p:cNvSpPr>
            <a:spLocks noGrp="1"/>
          </p:cNvSpPr>
          <p:nvPr>
            <p:ph type="title"/>
          </p:nvPr>
        </p:nvSpPr>
        <p:spPr/>
        <p:txBody>
          <a:bodyPr/>
          <a:lstStyle/>
          <a:p>
            <a:r>
              <a:rPr lang="en-US" dirty="0" err="1"/>
              <a:t>SegFormEr</a:t>
            </a:r>
            <a:endParaRPr lang="en-US" dirty="0"/>
          </a:p>
        </p:txBody>
      </p:sp>
      <p:sp>
        <p:nvSpPr>
          <p:cNvPr id="3" name="Content Placeholder 2">
            <a:extLst>
              <a:ext uri="{FF2B5EF4-FFF2-40B4-BE49-F238E27FC236}">
                <a16:creationId xmlns:a16="http://schemas.microsoft.com/office/drawing/2014/main" id="{E268DC2C-E0FD-65C1-BF37-6EFA138058CE}"/>
              </a:ext>
            </a:extLst>
          </p:cNvPr>
          <p:cNvSpPr>
            <a:spLocks noGrp="1"/>
          </p:cNvSpPr>
          <p:nvPr>
            <p:ph idx="1"/>
          </p:nvPr>
        </p:nvSpPr>
        <p:spPr/>
        <p:txBody>
          <a:bodyPr/>
          <a:lstStyle/>
          <a:p>
            <a:r>
              <a:rPr lang="en-US" dirty="0" err="1"/>
              <a:t>SegFormer</a:t>
            </a:r>
            <a:r>
              <a:rPr lang="en-US" dirty="0"/>
              <a:t> (ADE60k)’s performance is significantly lower than 3D nnU-Net</a:t>
            </a:r>
          </a:p>
          <a:p>
            <a:r>
              <a:rPr lang="en-US" dirty="0"/>
              <a:t>Transformer model is proven to perform better when there are enough data (i.e. more parameters require more data to learn good representations)</a:t>
            </a:r>
          </a:p>
        </p:txBody>
      </p:sp>
      <p:pic>
        <p:nvPicPr>
          <p:cNvPr id="7170" name="Picture 2">
            <a:extLst>
              <a:ext uri="{FF2B5EF4-FFF2-40B4-BE49-F238E27FC236}">
                <a16:creationId xmlns:a16="http://schemas.microsoft.com/office/drawing/2014/main" id="{1C74CB54-A91D-BE2C-999C-0EA8565A6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443" y="4133989"/>
            <a:ext cx="4320210" cy="26711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729C035B-C318-547A-2EBA-41AA5133A414}"/>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
        <p:nvSpPr>
          <p:cNvPr id="5" name="TextBox 4">
            <a:extLst>
              <a:ext uri="{FF2B5EF4-FFF2-40B4-BE49-F238E27FC236}">
                <a16:creationId xmlns:a16="http://schemas.microsoft.com/office/drawing/2014/main" id="{F15D9F54-B627-00C9-811B-2F3568830CAA}"/>
              </a:ext>
            </a:extLst>
          </p:cNvPr>
          <p:cNvSpPr txBox="1"/>
          <p:nvPr/>
        </p:nvSpPr>
        <p:spPr>
          <a:xfrm rot="16200000">
            <a:off x="6541905" y="5136776"/>
            <a:ext cx="1313180" cy="369332"/>
          </a:xfrm>
          <a:prstGeom prst="rect">
            <a:avLst/>
          </a:prstGeom>
          <a:noFill/>
        </p:spPr>
        <p:txBody>
          <a:bodyPr wrap="none" rtlCol="0">
            <a:spAutoFit/>
          </a:bodyPr>
          <a:lstStyle/>
          <a:p>
            <a:r>
              <a:rPr lang="en-US" dirty="0">
                <a:solidFill>
                  <a:srgbClr val="FF0000"/>
                </a:solidFill>
              </a:rPr>
              <a:t>Dice score</a:t>
            </a:r>
          </a:p>
        </p:txBody>
      </p:sp>
    </p:spTree>
    <p:extLst>
      <p:ext uri="{BB962C8B-B14F-4D97-AF65-F5344CB8AC3E}">
        <p14:creationId xmlns:p14="http://schemas.microsoft.com/office/powerpoint/2010/main" val="1253510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6ED5-515B-DA4D-46F2-799D1EDCCA2C}"/>
              </a:ext>
            </a:extLst>
          </p:cNvPr>
          <p:cNvSpPr>
            <a:spLocks noGrp="1"/>
          </p:cNvSpPr>
          <p:nvPr>
            <p:ph type="title"/>
          </p:nvPr>
        </p:nvSpPr>
        <p:spPr/>
        <p:txBody>
          <a:bodyPr/>
          <a:lstStyle/>
          <a:p>
            <a:r>
              <a:rPr lang="en-US" dirty="0" err="1"/>
              <a:t>SuPrem</a:t>
            </a:r>
            <a:endParaRPr lang="en-US" dirty="0"/>
          </a:p>
        </p:txBody>
      </p:sp>
      <p:sp>
        <p:nvSpPr>
          <p:cNvPr id="3" name="Content Placeholder 2">
            <a:extLst>
              <a:ext uri="{FF2B5EF4-FFF2-40B4-BE49-F238E27FC236}">
                <a16:creationId xmlns:a16="http://schemas.microsoft.com/office/drawing/2014/main" id="{B878F88C-0F07-D794-33BE-41726CBE0A28}"/>
              </a:ext>
            </a:extLst>
          </p:cNvPr>
          <p:cNvSpPr>
            <a:spLocks noGrp="1"/>
          </p:cNvSpPr>
          <p:nvPr>
            <p:ph idx="1"/>
          </p:nvPr>
        </p:nvSpPr>
        <p:spPr/>
        <p:txBody>
          <a:bodyPr/>
          <a:lstStyle/>
          <a:p>
            <a:r>
              <a:rPr lang="en-US" b="1" dirty="0"/>
              <a:t>Su</a:t>
            </a:r>
            <a:r>
              <a:rPr lang="en-US" dirty="0"/>
              <a:t>pervised </a:t>
            </a:r>
            <a:r>
              <a:rPr lang="en-US" b="1" dirty="0"/>
              <a:t>Pre</a:t>
            </a:r>
            <a:r>
              <a:rPr lang="en-US" dirty="0"/>
              <a:t>-training </a:t>
            </a:r>
            <a:r>
              <a:rPr lang="en-US" b="1" dirty="0"/>
              <a:t>M</a:t>
            </a:r>
            <a:r>
              <a:rPr lang="en-US" dirty="0"/>
              <a:t>odel (</a:t>
            </a:r>
            <a:r>
              <a:rPr lang="en-US" dirty="0" err="1"/>
              <a:t>SuPreM</a:t>
            </a:r>
            <a:r>
              <a:rPr lang="en-US" dirty="0"/>
              <a:t>)</a:t>
            </a:r>
          </a:p>
          <a:p>
            <a:r>
              <a:rPr lang="en-US" dirty="0"/>
              <a:t>Pre-train multiple models with 9,262 CT volumes with 25 organ annotation (</a:t>
            </a:r>
            <a:r>
              <a:rPr lang="en-US" dirty="0" err="1"/>
              <a:t>AbdomenAtlas</a:t>
            </a:r>
            <a:r>
              <a:rPr lang="en-US" dirty="0"/>
              <a:t> 1.1 dataset)</a:t>
            </a:r>
          </a:p>
          <a:p>
            <a:r>
              <a:rPr lang="en-US" dirty="0"/>
              <a:t>However, only pre-trained models on 2,100 CT volumes are available</a:t>
            </a:r>
          </a:p>
          <a:p>
            <a:r>
              <a:rPr lang="en-US" dirty="0" err="1"/>
              <a:t>Swin</a:t>
            </a:r>
            <a:r>
              <a:rPr lang="en-US" dirty="0"/>
              <a:t> UNETR is their best performing model</a:t>
            </a:r>
          </a:p>
          <a:p>
            <a:r>
              <a:rPr lang="en-US" dirty="0"/>
              <a:t>Thus, </a:t>
            </a:r>
            <a:r>
              <a:rPr lang="en-US" dirty="0" err="1"/>
              <a:t>SuPreM</a:t>
            </a:r>
            <a:r>
              <a:rPr lang="en-US" dirty="0"/>
              <a:t> </a:t>
            </a:r>
            <a:r>
              <a:rPr lang="en-US" dirty="0" err="1"/>
              <a:t>Swin</a:t>
            </a:r>
            <a:r>
              <a:rPr lang="en-US" dirty="0"/>
              <a:t> UNETR is fine-tuned on Calcium OCT segmentation</a:t>
            </a:r>
          </a:p>
        </p:txBody>
      </p:sp>
      <p:graphicFrame>
        <p:nvGraphicFramePr>
          <p:cNvPr id="4" name="Table 3">
            <a:extLst>
              <a:ext uri="{FF2B5EF4-FFF2-40B4-BE49-F238E27FC236}">
                <a16:creationId xmlns:a16="http://schemas.microsoft.com/office/drawing/2014/main" id="{35DB6B08-C607-3726-FC2E-927E988588F5}"/>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3276144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D8925-40CF-1CE7-78F4-9D7C05C63B82}"/>
              </a:ext>
            </a:extLst>
          </p:cNvPr>
          <p:cNvSpPr>
            <a:spLocks noGrp="1"/>
          </p:cNvSpPr>
          <p:nvPr>
            <p:ph type="title"/>
          </p:nvPr>
        </p:nvSpPr>
        <p:spPr/>
        <p:txBody>
          <a:bodyPr/>
          <a:lstStyle/>
          <a:p>
            <a:r>
              <a:rPr lang="en-US" dirty="0" err="1"/>
              <a:t>SuPrem</a:t>
            </a:r>
            <a:r>
              <a:rPr lang="en-US" dirty="0"/>
              <a:t> - </a:t>
            </a:r>
            <a:r>
              <a:rPr lang="en-US" dirty="0" err="1"/>
              <a:t>Swin</a:t>
            </a:r>
            <a:r>
              <a:rPr lang="en-US" dirty="0"/>
              <a:t> UNETR</a:t>
            </a:r>
          </a:p>
        </p:txBody>
      </p:sp>
      <p:sp>
        <p:nvSpPr>
          <p:cNvPr id="3" name="Content Placeholder 2">
            <a:extLst>
              <a:ext uri="{FF2B5EF4-FFF2-40B4-BE49-F238E27FC236}">
                <a16:creationId xmlns:a16="http://schemas.microsoft.com/office/drawing/2014/main" id="{5E90F3DB-D077-5356-493A-B332DC7C4B59}"/>
              </a:ext>
            </a:extLst>
          </p:cNvPr>
          <p:cNvSpPr>
            <a:spLocks noGrp="1"/>
          </p:cNvSpPr>
          <p:nvPr>
            <p:ph idx="1"/>
          </p:nvPr>
        </p:nvSpPr>
        <p:spPr/>
        <p:txBody>
          <a:bodyPr/>
          <a:lstStyle/>
          <a:p>
            <a:r>
              <a:rPr lang="en-US" dirty="0"/>
              <a:t>Transformer-based segmentation model</a:t>
            </a:r>
          </a:p>
          <a:p>
            <a:r>
              <a:rPr lang="en-US" dirty="0"/>
              <a:t>Utilize CNN-based decoder instead of MLPs in </a:t>
            </a:r>
            <a:r>
              <a:rPr lang="en-US" dirty="0" err="1"/>
              <a:t>SegFormer</a:t>
            </a:r>
            <a:endParaRPr lang="en-US" dirty="0"/>
          </a:p>
          <a:p>
            <a:r>
              <a:rPr lang="en-US" dirty="0"/>
              <a:t>Explicitly utilize multi-resolution features</a:t>
            </a:r>
          </a:p>
        </p:txBody>
      </p:sp>
      <p:pic>
        <p:nvPicPr>
          <p:cNvPr id="5" name="Picture 4">
            <a:extLst>
              <a:ext uri="{FF2B5EF4-FFF2-40B4-BE49-F238E27FC236}">
                <a16:creationId xmlns:a16="http://schemas.microsoft.com/office/drawing/2014/main" id="{B35EAD2B-AFF8-216A-B92E-2D57DE8FE89C}"/>
              </a:ext>
            </a:extLst>
          </p:cNvPr>
          <p:cNvPicPr>
            <a:picLocks noChangeAspect="1"/>
          </p:cNvPicPr>
          <p:nvPr/>
        </p:nvPicPr>
        <p:blipFill>
          <a:blip r:embed="rId2"/>
          <a:stretch>
            <a:fillRect/>
          </a:stretch>
        </p:blipFill>
        <p:spPr>
          <a:xfrm>
            <a:off x="7127846" y="3624470"/>
            <a:ext cx="5064153" cy="3233530"/>
          </a:xfrm>
          <a:prstGeom prst="rect">
            <a:avLst/>
          </a:prstGeom>
        </p:spPr>
      </p:pic>
      <p:graphicFrame>
        <p:nvGraphicFramePr>
          <p:cNvPr id="4" name="Table 3">
            <a:extLst>
              <a:ext uri="{FF2B5EF4-FFF2-40B4-BE49-F238E27FC236}">
                <a16:creationId xmlns:a16="http://schemas.microsoft.com/office/drawing/2014/main" id="{E1FABB26-4028-FA90-65CB-50E735C63146}"/>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3310783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9A75-6176-7697-B145-B49B6ECBD856}"/>
              </a:ext>
            </a:extLst>
          </p:cNvPr>
          <p:cNvSpPr>
            <a:spLocks noGrp="1"/>
          </p:cNvSpPr>
          <p:nvPr>
            <p:ph type="title"/>
          </p:nvPr>
        </p:nvSpPr>
        <p:spPr/>
        <p:txBody>
          <a:bodyPr/>
          <a:lstStyle/>
          <a:p>
            <a:r>
              <a:rPr lang="en-US" dirty="0" err="1"/>
              <a:t>SuPrem</a:t>
            </a:r>
            <a:r>
              <a:rPr lang="en-US" dirty="0"/>
              <a:t> - </a:t>
            </a:r>
            <a:r>
              <a:rPr lang="en-US" dirty="0" err="1"/>
              <a:t>Swin</a:t>
            </a:r>
            <a:r>
              <a:rPr lang="en-US" dirty="0"/>
              <a:t> UNETR</a:t>
            </a:r>
          </a:p>
        </p:txBody>
      </p:sp>
      <p:sp>
        <p:nvSpPr>
          <p:cNvPr id="3" name="Content Placeholder 2">
            <a:extLst>
              <a:ext uri="{FF2B5EF4-FFF2-40B4-BE49-F238E27FC236}">
                <a16:creationId xmlns:a16="http://schemas.microsoft.com/office/drawing/2014/main" id="{03E99EBC-B0C6-5AE1-EB15-B878FAD465B6}"/>
              </a:ext>
            </a:extLst>
          </p:cNvPr>
          <p:cNvSpPr>
            <a:spLocks noGrp="1"/>
          </p:cNvSpPr>
          <p:nvPr>
            <p:ph idx="1"/>
          </p:nvPr>
        </p:nvSpPr>
        <p:spPr/>
        <p:txBody>
          <a:bodyPr/>
          <a:lstStyle/>
          <a:p>
            <a:r>
              <a:rPr lang="en-US" dirty="0" err="1"/>
              <a:t>SuPreM</a:t>
            </a:r>
            <a:r>
              <a:rPr lang="en-US" dirty="0"/>
              <a:t> pre-training is significantly more effective than originally proposed SSL pre-training and training the model from scratch</a:t>
            </a:r>
          </a:p>
          <a:p>
            <a:r>
              <a:rPr lang="en-US" dirty="0" err="1"/>
              <a:t>SuPreM</a:t>
            </a:r>
            <a:r>
              <a:rPr lang="en-US" dirty="0"/>
              <a:t> pre-training is significantly less effective than nnU-Net</a:t>
            </a:r>
          </a:p>
        </p:txBody>
      </p:sp>
      <p:pic>
        <p:nvPicPr>
          <p:cNvPr id="5122" name="Picture 2">
            <a:extLst>
              <a:ext uri="{FF2B5EF4-FFF2-40B4-BE49-F238E27FC236}">
                <a16:creationId xmlns:a16="http://schemas.microsoft.com/office/drawing/2014/main" id="{386BEC72-AE3F-D5EE-1347-C44D58D1E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144" y="3763616"/>
            <a:ext cx="4996856" cy="30943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18C9C165-F1EE-3994-4E0A-EFE1299045DF}"/>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
        <p:nvSpPr>
          <p:cNvPr id="5" name="TextBox 4">
            <a:extLst>
              <a:ext uri="{FF2B5EF4-FFF2-40B4-BE49-F238E27FC236}">
                <a16:creationId xmlns:a16="http://schemas.microsoft.com/office/drawing/2014/main" id="{0DCE4DF1-4F42-8A1B-AC7A-B7C3508023F6}"/>
              </a:ext>
            </a:extLst>
          </p:cNvPr>
          <p:cNvSpPr txBox="1"/>
          <p:nvPr/>
        </p:nvSpPr>
        <p:spPr>
          <a:xfrm rot="16200000">
            <a:off x="6538554" y="5136776"/>
            <a:ext cx="1313180" cy="369332"/>
          </a:xfrm>
          <a:prstGeom prst="rect">
            <a:avLst/>
          </a:prstGeom>
          <a:noFill/>
        </p:spPr>
        <p:txBody>
          <a:bodyPr wrap="none" rtlCol="0">
            <a:spAutoFit/>
          </a:bodyPr>
          <a:lstStyle/>
          <a:p>
            <a:r>
              <a:rPr lang="en-US" dirty="0">
                <a:solidFill>
                  <a:srgbClr val="FF0000"/>
                </a:solidFill>
              </a:rPr>
              <a:t>Dice score</a:t>
            </a:r>
          </a:p>
        </p:txBody>
      </p:sp>
    </p:spTree>
    <p:extLst>
      <p:ext uri="{BB962C8B-B14F-4D97-AF65-F5344CB8AC3E}">
        <p14:creationId xmlns:p14="http://schemas.microsoft.com/office/powerpoint/2010/main" val="143093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3CC09-5E7E-12C5-6F88-E5FE1D166702}"/>
              </a:ext>
            </a:extLst>
          </p:cNvPr>
          <p:cNvSpPr>
            <a:spLocks noGrp="1"/>
          </p:cNvSpPr>
          <p:nvPr>
            <p:ph type="title"/>
          </p:nvPr>
        </p:nvSpPr>
        <p:spPr/>
        <p:txBody>
          <a:bodyPr/>
          <a:lstStyle/>
          <a:p>
            <a:r>
              <a:rPr lang="en-US" dirty="0"/>
              <a:t>Genesis</a:t>
            </a:r>
          </a:p>
        </p:txBody>
      </p:sp>
      <p:sp>
        <p:nvSpPr>
          <p:cNvPr id="3" name="Content Placeholder 2">
            <a:extLst>
              <a:ext uri="{FF2B5EF4-FFF2-40B4-BE49-F238E27FC236}">
                <a16:creationId xmlns:a16="http://schemas.microsoft.com/office/drawing/2014/main" id="{70B1DF45-F97E-DD14-A287-062CF6735A9C}"/>
              </a:ext>
            </a:extLst>
          </p:cNvPr>
          <p:cNvSpPr>
            <a:spLocks noGrp="1"/>
          </p:cNvSpPr>
          <p:nvPr>
            <p:ph idx="1"/>
          </p:nvPr>
        </p:nvSpPr>
        <p:spPr/>
        <p:txBody>
          <a:bodyPr/>
          <a:lstStyle/>
          <a:p>
            <a:r>
              <a:rPr lang="en-US" dirty="0"/>
              <a:t>Reconstructive pre-text tasks to learn visual representations</a:t>
            </a:r>
          </a:p>
          <a:p>
            <a:r>
              <a:rPr lang="en-US" dirty="0"/>
              <a:t>U-Net as their backbone architecture</a:t>
            </a:r>
          </a:p>
          <a:p>
            <a:r>
              <a:rPr lang="en-US" dirty="0"/>
              <a:t>Thus, </a:t>
            </a:r>
            <a:r>
              <a:rPr lang="en-US" dirty="0" err="1"/>
              <a:t>nnU</a:t>
            </a:r>
            <a:r>
              <a:rPr lang="en-US" dirty="0"/>
              <a:t>-Net is used</a:t>
            </a:r>
          </a:p>
          <a:p>
            <a:endParaRPr lang="en-US" dirty="0"/>
          </a:p>
        </p:txBody>
      </p:sp>
      <p:pic>
        <p:nvPicPr>
          <p:cNvPr id="4" name="Picture 3">
            <a:extLst>
              <a:ext uri="{FF2B5EF4-FFF2-40B4-BE49-F238E27FC236}">
                <a16:creationId xmlns:a16="http://schemas.microsoft.com/office/drawing/2014/main" id="{6E4294F9-D0CE-B1C5-DEE9-35B0816C003F}"/>
              </a:ext>
            </a:extLst>
          </p:cNvPr>
          <p:cNvPicPr>
            <a:picLocks noChangeAspect="1"/>
          </p:cNvPicPr>
          <p:nvPr/>
        </p:nvPicPr>
        <p:blipFill>
          <a:blip r:embed="rId2"/>
          <a:stretch>
            <a:fillRect/>
          </a:stretch>
        </p:blipFill>
        <p:spPr>
          <a:xfrm>
            <a:off x="6756256" y="3429000"/>
            <a:ext cx="5435743" cy="3428999"/>
          </a:xfrm>
          <a:prstGeom prst="rect">
            <a:avLst/>
          </a:prstGeom>
        </p:spPr>
      </p:pic>
      <p:graphicFrame>
        <p:nvGraphicFramePr>
          <p:cNvPr id="5" name="Table 4">
            <a:extLst>
              <a:ext uri="{FF2B5EF4-FFF2-40B4-BE49-F238E27FC236}">
                <a16:creationId xmlns:a16="http://schemas.microsoft.com/office/drawing/2014/main" id="{19882A7A-B079-BF36-943F-BCC62F3E0F9C}"/>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4189470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6F462-9018-0DBE-0B21-49BE48082948}"/>
              </a:ext>
            </a:extLst>
          </p:cNvPr>
          <p:cNvSpPr>
            <a:spLocks noGrp="1"/>
          </p:cNvSpPr>
          <p:nvPr>
            <p:ph type="title"/>
          </p:nvPr>
        </p:nvSpPr>
        <p:spPr/>
        <p:txBody>
          <a:bodyPr/>
          <a:lstStyle/>
          <a:p>
            <a:r>
              <a:rPr lang="en-US" dirty="0"/>
              <a:t>Genesis</a:t>
            </a:r>
          </a:p>
        </p:txBody>
      </p:sp>
      <p:sp>
        <p:nvSpPr>
          <p:cNvPr id="3" name="Content Placeholder 2">
            <a:extLst>
              <a:ext uri="{FF2B5EF4-FFF2-40B4-BE49-F238E27FC236}">
                <a16:creationId xmlns:a16="http://schemas.microsoft.com/office/drawing/2014/main" id="{CF30DC48-07F8-2490-63E5-9CF829663DDF}"/>
              </a:ext>
            </a:extLst>
          </p:cNvPr>
          <p:cNvSpPr>
            <a:spLocks noGrp="1"/>
          </p:cNvSpPr>
          <p:nvPr>
            <p:ph idx="1"/>
          </p:nvPr>
        </p:nvSpPr>
        <p:spPr/>
        <p:txBody>
          <a:bodyPr/>
          <a:lstStyle/>
          <a:p>
            <a:r>
              <a:rPr lang="en-US" dirty="0"/>
              <a:t>Genesis pre-training can successfully reconstruct distorted coronary artery OCT images</a:t>
            </a:r>
          </a:p>
        </p:txBody>
      </p:sp>
      <p:sp>
        <p:nvSpPr>
          <p:cNvPr id="5" name="AutoShape 4" descr="card">
            <a:extLst>
              <a:ext uri="{FF2B5EF4-FFF2-40B4-BE49-F238E27FC236}">
                <a16:creationId xmlns:a16="http://schemas.microsoft.com/office/drawing/2014/main" id="{5157BA36-AB59-78C0-50FB-B071A1BFB8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a:extLst>
              <a:ext uri="{FF2B5EF4-FFF2-40B4-BE49-F238E27FC236}">
                <a16:creationId xmlns:a16="http://schemas.microsoft.com/office/drawing/2014/main" id="{5B1026DD-6A5A-5042-17B4-FABE75592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508" y="3027160"/>
            <a:ext cx="4498184" cy="33736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E10FD-3C46-2A20-91B7-F0688733BB3F}"/>
              </a:ext>
            </a:extLst>
          </p:cNvPr>
          <p:cNvSpPr txBox="1"/>
          <p:nvPr/>
        </p:nvSpPr>
        <p:spPr>
          <a:xfrm>
            <a:off x="4105711" y="6400798"/>
            <a:ext cx="3980577" cy="369332"/>
          </a:xfrm>
          <a:prstGeom prst="rect">
            <a:avLst/>
          </a:prstGeom>
          <a:noFill/>
        </p:spPr>
        <p:txBody>
          <a:bodyPr wrap="square" rtlCol="0">
            <a:spAutoFit/>
          </a:bodyPr>
          <a:lstStyle/>
          <a:p>
            <a:pPr algn="ctr"/>
            <a:r>
              <a:rPr lang="en-US" dirty="0"/>
              <a:t>Genesis output on validation set</a:t>
            </a:r>
          </a:p>
        </p:txBody>
      </p:sp>
      <p:graphicFrame>
        <p:nvGraphicFramePr>
          <p:cNvPr id="7" name="Table 6">
            <a:extLst>
              <a:ext uri="{FF2B5EF4-FFF2-40B4-BE49-F238E27FC236}">
                <a16:creationId xmlns:a16="http://schemas.microsoft.com/office/drawing/2014/main" id="{E65A3C8F-A33E-CADA-0D37-171FD3DF2170}"/>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2390513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C262-B200-78F3-E094-394B0FD38208}"/>
              </a:ext>
            </a:extLst>
          </p:cNvPr>
          <p:cNvSpPr>
            <a:spLocks noGrp="1"/>
          </p:cNvSpPr>
          <p:nvPr>
            <p:ph type="title"/>
          </p:nvPr>
        </p:nvSpPr>
        <p:spPr/>
        <p:txBody>
          <a:bodyPr/>
          <a:lstStyle/>
          <a:p>
            <a:r>
              <a:rPr lang="en-US" dirty="0"/>
              <a:t>Genesis</a:t>
            </a:r>
          </a:p>
        </p:txBody>
      </p:sp>
      <p:sp>
        <p:nvSpPr>
          <p:cNvPr id="3" name="Content Placeholder 2">
            <a:extLst>
              <a:ext uri="{FF2B5EF4-FFF2-40B4-BE49-F238E27FC236}">
                <a16:creationId xmlns:a16="http://schemas.microsoft.com/office/drawing/2014/main" id="{D44ED6A7-01B7-9B64-EFE4-8F85B6F98CF5}"/>
              </a:ext>
            </a:extLst>
          </p:cNvPr>
          <p:cNvSpPr>
            <a:spLocks noGrp="1"/>
          </p:cNvSpPr>
          <p:nvPr>
            <p:ph idx="1"/>
          </p:nvPr>
        </p:nvSpPr>
        <p:spPr/>
        <p:txBody>
          <a:bodyPr/>
          <a:lstStyle/>
          <a:p>
            <a:r>
              <a:rPr lang="en-US" dirty="0"/>
              <a:t>Genesis does not improve the 3D segmentation of nnU-Net</a:t>
            </a:r>
          </a:p>
          <a:p>
            <a:r>
              <a:rPr lang="en-US" dirty="0"/>
              <a:t>Representation learned from Genesis might not be useful for identifying calcium, and it might also be an overhead for the model to re-learn how the calcium look </a:t>
            </a:r>
          </a:p>
        </p:txBody>
      </p:sp>
      <p:pic>
        <p:nvPicPr>
          <p:cNvPr id="4" name="Picture 3">
            <a:extLst>
              <a:ext uri="{FF2B5EF4-FFF2-40B4-BE49-F238E27FC236}">
                <a16:creationId xmlns:a16="http://schemas.microsoft.com/office/drawing/2014/main" id="{551BB750-56C2-1DCB-3E92-B091FC9738CC}"/>
              </a:ext>
            </a:extLst>
          </p:cNvPr>
          <p:cNvPicPr>
            <a:picLocks noChangeAspect="1"/>
          </p:cNvPicPr>
          <p:nvPr/>
        </p:nvPicPr>
        <p:blipFill>
          <a:blip r:embed="rId2"/>
          <a:stretch>
            <a:fillRect/>
          </a:stretch>
        </p:blipFill>
        <p:spPr>
          <a:xfrm>
            <a:off x="2195118" y="4359100"/>
            <a:ext cx="2905146" cy="2178859"/>
          </a:xfrm>
          <a:prstGeom prst="rect">
            <a:avLst/>
          </a:prstGeom>
        </p:spPr>
      </p:pic>
      <p:sp>
        <p:nvSpPr>
          <p:cNvPr id="5" name="TextBox 4">
            <a:extLst>
              <a:ext uri="{FF2B5EF4-FFF2-40B4-BE49-F238E27FC236}">
                <a16:creationId xmlns:a16="http://schemas.microsoft.com/office/drawing/2014/main" id="{799FC243-BC4F-DE8C-8FDD-362C84EF298D}"/>
              </a:ext>
            </a:extLst>
          </p:cNvPr>
          <p:cNvSpPr txBox="1"/>
          <p:nvPr/>
        </p:nvSpPr>
        <p:spPr>
          <a:xfrm>
            <a:off x="1657403" y="6500796"/>
            <a:ext cx="3980577" cy="369332"/>
          </a:xfrm>
          <a:prstGeom prst="rect">
            <a:avLst/>
          </a:prstGeom>
          <a:noFill/>
        </p:spPr>
        <p:txBody>
          <a:bodyPr wrap="square" rtlCol="0">
            <a:spAutoFit/>
          </a:bodyPr>
          <a:lstStyle/>
          <a:p>
            <a:pPr algn="ctr"/>
            <a:r>
              <a:rPr lang="en-US" dirty="0"/>
              <a:t>Initial epoch prediction (validation)</a:t>
            </a:r>
          </a:p>
        </p:txBody>
      </p:sp>
      <p:pic>
        <p:nvPicPr>
          <p:cNvPr id="6146" name="Picture 2">
            <a:extLst>
              <a:ext uri="{FF2B5EF4-FFF2-40B4-BE49-F238E27FC236}">
                <a16:creationId xmlns:a16="http://schemas.microsoft.com/office/drawing/2014/main" id="{1CD505D5-3516-F641-BF45-EBCED9811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833" y="4154557"/>
            <a:ext cx="4372444" cy="27034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33D165A3-FD78-D80F-3A22-9F4FBC48688E}"/>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
        <p:nvSpPr>
          <p:cNvPr id="7" name="TextBox 6">
            <a:extLst>
              <a:ext uri="{FF2B5EF4-FFF2-40B4-BE49-F238E27FC236}">
                <a16:creationId xmlns:a16="http://schemas.microsoft.com/office/drawing/2014/main" id="{180E9C05-C856-5FF6-46B7-195CA656CD95}"/>
              </a:ext>
            </a:extLst>
          </p:cNvPr>
          <p:cNvSpPr txBox="1"/>
          <p:nvPr/>
        </p:nvSpPr>
        <p:spPr>
          <a:xfrm>
            <a:off x="3600626" y="264497"/>
            <a:ext cx="8080409" cy="2031325"/>
          </a:xfrm>
          <a:prstGeom prst="rect">
            <a:avLst/>
          </a:prstGeom>
          <a:noFill/>
        </p:spPr>
        <p:txBody>
          <a:bodyPr wrap="square" rtlCol="0">
            <a:spAutoFit/>
          </a:bodyPr>
          <a:lstStyle/>
          <a:p>
            <a:r>
              <a:rPr lang="en-US" dirty="0">
                <a:solidFill>
                  <a:srgbClr val="FF0000"/>
                </a:solidFill>
              </a:rPr>
              <a:t>Genesis pre-text task may not be suitable for the nature of calcium which is monolithic. Distorting the calcium area may not result in the area visually being different, so this task might not be useful for calcium segmentation.</a:t>
            </a:r>
          </a:p>
          <a:p>
            <a:r>
              <a:rPr lang="en-US" dirty="0">
                <a:solidFill>
                  <a:srgbClr val="FF0000"/>
                </a:solidFill>
              </a:rPr>
              <a:t>Representations learned from Genesis pre-training could be useful in segmenting objects that has clear boundary and textured like how it performs well in segmenting organs in CT images</a:t>
            </a:r>
          </a:p>
        </p:txBody>
      </p:sp>
      <p:sp>
        <p:nvSpPr>
          <p:cNvPr id="8" name="TextBox 7">
            <a:extLst>
              <a:ext uri="{FF2B5EF4-FFF2-40B4-BE49-F238E27FC236}">
                <a16:creationId xmlns:a16="http://schemas.microsoft.com/office/drawing/2014/main" id="{E69CCF19-2BA9-BBC9-0E2B-8949ACC50DE6}"/>
              </a:ext>
            </a:extLst>
          </p:cNvPr>
          <p:cNvSpPr txBox="1"/>
          <p:nvPr/>
        </p:nvSpPr>
        <p:spPr>
          <a:xfrm rot="16200000">
            <a:off x="5543298" y="5136776"/>
            <a:ext cx="1313180" cy="369332"/>
          </a:xfrm>
          <a:prstGeom prst="rect">
            <a:avLst/>
          </a:prstGeom>
          <a:noFill/>
        </p:spPr>
        <p:txBody>
          <a:bodyPr wrap="none" rtlCol="0">
            <a:spAutoFit/>
          </a:bodyPr>
          <a:lstStyle/>
          <a:p>
            <a:r>
              <a:rPr lang="en-US" dirty="0">
                <a:solidFill>
                  <a:srgbClr val="FF0000"/>
                </a:solidFill>
              </a:rPr>
              <a:t>Dice score</a:t>
            </a:r>
          </a:p>
        </p:txBody>
      </p:sp>
    </p:spTree>
    <p:extLst>
      <p:ext uri="{BB962C8B-B14F-4D97-AF65-F5344CB8AC3E}">
        <p14:creationId xmlns:p14="http://schemas.microsoft.com/office/powerpoint/2010/main" val="139585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22700-CAF3-98EA-8558-637285C65369}"/>
              </a:ext>
            </a:extLst>
          </p:cNvPr>
          <p:cNvSpPr>
            <a:spLocks noGrp="1"/>
          </p:cNvSpPr>
          <p:nvPr>
            <p:ph type="title"/>
          </p:nvPr>
        </p:nvSpPr>
        <p:spPr/>
        <p:txBody>
          <a:bodyPr/>
          <a:lstStyle/>
          <a:p>
            <a:r>
              <a:rPr lang="en-US" dirty="0"/>
              <a:t>V-JEPA</a:t>
            </a:r>
          </a:p>
        </p:txBody>
      </p:sp>
      <p:sp>
        <p:nvSpPr>
          <p:cNvPr id="3" name="Content Placeholder 2">
            <a:extLst>
              <a:ext uri="{FF2B5EF4-FFF2-40B4-BE49-F238E27FC236}">
                <a16:creationId xmlns:a16="http://schemas.microsoft.com/office/drawing/2014/main" id="{76C03EE0-C6CB-5975-7902-20A397D8BBA4}"/>
              </a:ext>
            </a:extLst>
          </p:cNvPr>
          <p:cNvSpPr>
            <a:spLocks noGrp="1"/>
          </p:cNvSpPr>
          <p:nvPr>
            <p:ph idx="1"/>
          </p:nvPr>
        </p:nvSpPr>
        <p:spPr/>
        <p:txBody>
          <a:bodyPr/>
          <a:lstStyle/>
          <a:p>
            <a:r>
              <a:rPr lang="en-US" dirty="0"/>
              <a:t>Efficient generative pre-text task to learn visual representations</a:t>
            </a:r>
          </a:p>
          <a:p>
            <a:r>
              <a:rPr lang="en-US" dirty="0"/>
              <a:t>Use Vision Transformer (</a:t>
            </a:r>
            <a:r>
              <a:rPr lang="en-US" dirty="0" err="1"/>
              <a:t>ViT</a:t>
            </a:r>
            <a:r>
              <a:rPr lang="en-US" dirty="0"/>
              <a:t>) as their backbone</a:t>
            </a:r>
          </a:p>
          <a:p>
            <a:r>
              <a:rPr lang="en-US" dirty="0"/>
              <a:t>Pre-trained on 2 million videos</a:t>
            </a:r>
          </a:p>
        </p:txBody>
      </p:sp>
      <p:pic>
        <p:nvPicPr>
          <p:cNvPr id="4" name="Picture 3">
            <a:extLst>
              <a:ext uri="{FF2B5EF4-FFF2-40B4-BE49-F238E27FC236}">
                <a16:creationId xmlns:a16="http://schemas.microsoft.com/office/drawing/2014/main" id="{B90EC34C-DCCD-D3C6-74F1-8F71694BF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297" y="3497874"/>
            <a:ext cx="4137050" cy="32607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98CA063-D920-C735-C3B7-3740CBFC0B3A}"/>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196877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0B64-04AD-5FD6-0EFC-1464AD82AC07}"/>
              </a:ext>
            </a:extLst>
          </p:cNvPr>
          <p:cNvSpPr>
            <a:spLocks noGrp="1"/>
          </p:cNvSpPr>
          <p:nvPr>
            <p:ph type="title"/>
          </p:nvPr>
        </p:nvSpPr>
        <p:spPr/>
        <p:txBody>
          <a:bodyPr/>
          <a:lstStyle/>
          <a:p>
            <a:r>
              <a:rPr lang="en-US" dirty="0"/>
              <a:t>V-JEPA – Decoder Head</a:t>
            </a:r>
          </a:p>
        </p:txBody>
      </p:sp>
      <p:sp>
        <p:nvSpPr>
          <p:cNvPr id="3" name="Content Placeholder 2">
            <a:extLst>
              <a:ext uri="{FF2B5EF4-FFF2-40B4-BE49-F238E27FC236}">
                <a16:creationId xmlns:a16="http://schemas.microsoft.com/office/drawing/2014/main" id="{CF711551-4D24-37E6-F652-7C7974FA7343}"/>
              </a:ext>
            </a:extLst>
          </p:cNvPr>
          <p:cNvSpPr>
            <a:spLocks noGrp="1"/>
          </p:cNvSpPr>
          <p:nvPr>
            <p:ph idx="1"/>
          </p:nvPr>
        </p:nvSpPr>
        <p:spPr/>
        <p:txBody>
          <a:bodyPr/>
          <a:lstStyle/>
          <a:p>
            <a:r>
              <a:rPr lang="en-US" dirty="0" err="1"/>
              <a:t>ViT</a:t>
            </a:r>
            <a:r>
              <a:rPr lang="en-US" dirty="0"/>
              <a:t> does not have a segmentation decoder head</a:t>
            </a:r>
          </a:p>
          <a:p>
            <a:r>
              <a:rPr lang="en-US" dirty="0"/>
              <a:t>It is open-ended which decoder head would fit the best</a:t>
            </a:r>
          </a:p>
          <a:p>
            <a:r>
              <a:rPr lang="en-US" dirty="0"/>
              <a:t>Linear batch normalization is used in DINOv2 and RADIO</a:t>
            </a:r>
          </a:p>
          <a:p>
            <a:r>
              <a:rPr lang="en-US" dirty="0"/>
              <a:t>Attentive decoder is experimented following V-JEPA’s attentive classification</a:t>
            </a:r>
          </a:p>
        </p:txBody>
      </p:sp>
      <p:pic>
        <p:nvPicPr>
          <p:cNvPr id="5" name="Picture 4">
            <a:extLst>
              <a:ext uri="{FF2B5EF4-FFF2-40B4-BE49-F238E27FC236}">
                <a16:creationId xmlns:a16="http://schemas.microsoft.com/office/drawing/2014/main" id="{3BB6EAA5-37B2-C472-A331-49A78D4550FE}"/>
              </a:ext>
            </a:extLst>
          </p:cNvPr>
          <p:cNvPicPr>
            <a:picLocks noChangeAspect="1"/>
          </p:cNvPicPr>
          <p:nvPr/>
        </p:nvPicPr>
        <p:blipFill>
          <a:blip r:embed="rId2"/>
          <a:stretch>
            <a:fillRect/>
          </a:stretch>
        </p:blipFill>
        <p:spPr>
          <a:xfrm>
            <a:off x="7625755" y="4601399"/>
            <a:ext cx="4305322" cy="2020711"/>
          </a:xfrm>
          <a:prstGeom prst="rect">
            <a:avLst/>
          </a:prstGeom>
        </p:spPr>
      </p:pic>
      <p:graphicFrame>
        <p:nvGraphicFramePr>
          <p:cNvPr id="6" name="Table 5">
            <a:extLst>
              <a:ext uri="{FF2B5EF4-FFF2-40B4-BE49-F238E27FC236}">
                <a16:creationId xmlns:a16="http://schemas.microsoft.com/office/drawing/2014/main" id="{0B4A03E9-560F-24F2-5E74-8A9F84F2AE98}"/>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1931882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0B13-7716-0CFE-0B3B-99D50FEC84DE}"/>
              </a:ext>
            </a:extLst>
          </p:cNvPr>
          <p:cNvSpPr>
            <a:spLocks noGrp="1"/>
          </p:cNvSpPr>
          <p:nvPr>
            <p:ph type="title"/>
          </p:nvPr>
        </p:nvSpPr>
        <p:spPr/>
        <p:txBody>
          <a:bodyPr/>
          <a:lstStyle/>
          <a:p>
            <a:r>
              <a:rPr lang="en-US" dirty="0"/>
              <a:t>V-JEPA – Decoder Head</a:t>
            </a:r>
          </a:p>
        </p:txBody>
      </p:sp>
      <p:sp>
        <p:nvSpPr>
          <p:cNvPr id="3" name="Content Placeholder 2">
            <a:extLst>
              <a:ext uri="{FF2B5EF4-FFF2-40B4-BE49-F238E27FC236}">
                <a16:creationId xmlns:a16="http://schemas.microsoft.com/office/drawing/2014/main" id="{847860C3-5B39-742F-418B-5D64CE85BD4D}"/>
              </a:ext>
            </a:extLst>
          </p:cNvPr>
          <p:cNvSpPr>
            <a:spLocks noGrp="1"/>
          </p:cNvSpPr>
          <p:nvPr>
            <p:ph idx="1"/>
          </p:nvPr>
        </p:nvSpPr>
        <p:spPr/>
        <p:txBody>
          <a:bodyPr/>
          <a:lstStyle/>
          <a:p>
            <a:r>
              <a:rPr lang="en-US" dirty="0"/>
              <a:t>Multi-feature is inspired by </a:t>
            </a:r>
            <a:r>
              <a:rPr lang="en-US" dirty="0" err="1"/>
              <a:t>SegFormer’s</a:t>
            </a:r>
            <a:r>
              <a:rPr lang="en-US" dirty="0"/>
              <a:t> decoder head</a:t>
            </a:r>
          </a:p>
        </p:txBody>
      </p:sp>
      <p:pic>
        <p:nvPicPr>
          <p:cNvPr id="6" name="Picture 5">
            <a:extLst>
              <a:ext uri="{FF2B5EF4-FFF2-40B4-BE49-F238E27FC236}">
                <a16:creationId xmlns:a16="http://schemas.microsoft.com/office/drawing/2014/main" id="{BF2B6790-7DCC-2309-3024-90DEA0FAD9C4}"/>
              </a:ext>
            </a:extLst>
          </p:cNvPr>
          <p:cNvPicPr>
            <a:picLocks noChangeAspect="1"/>
          </p:cNvPicPr>
          <p:nvPr/>
        </p:nvPicPr>
        <p:blipFill>
          <a:blip r:embed="rId2"/>
          <a:stretch>
            <a:fillRect/>
          </a:stretch>
        </p:blipFill>
        <p:spPr>
          <a:xfrm>
            <a:off x="2884359" y="3286539"/>
            <a:ext cx="6423281" cy="3446185"/>
          </a:xfrm>
          <a:prstGeom prst="rect">
            <a:avLst/>
          </a:prstGeom>
        </p:spPr>
      </p:pic>
      <p:graphicFrame>
        <p:nvGraphicFramePr>
          <p:cNvPr id="7" name="Table 6">
            <a:extLst>
              <a:ext uri="{FF2B5EF4-FFF2-40B4-BE49-F238E27FC236}">
                <a16:creationId xmlns:a16="http://schemas.microsoft.com/office/drawing/2014/main" id="{ED821339-68E1-6F02-2164-A6B5A893F1A3}"/>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4208699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B4A7-FA20-2595-D1CB-EA011C6BC316}"/>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7D330B23-0DE9-DFF5-628A-F2C4489CD322}"/>
              </a:ext>
            </a:extLst>
          </p:cNvPr>
          <p:cNvSpPr>
            <a:spLocks noGrp="1"/>
          </p:cNvSpPr>
          <p:nvPr>
            <p:ph idx="1"/>
          </p:nvPr>
        </p:nvSpPr>
        <p:spPr/>
        <p:txBody>
          <a:bodyPr>
            <a:noAutofit/>
          </a:bodyPr>
          <a:lstStyle/>
          <a:p>
            <a:r>
              <a:rPr lang="en-US" dirty="0"/>
              <a:t>nnU-Net is the best performing framework for Calcium segmentation</a:t>
            </a:r>
          </a:p>
          <a:p>
            <a:r>
              <a:rPr lang="en-US" dirty="0"/>
              <a:t>Pre-training nnU-Net with larger annotated OCT data significantly improves 3D segmentation</a:t>
            </a:r>
          </a:p>
          <a:p>
            <a:r>
              <a:rPr lang="en-US" dirty="0"/>
              <a:t>3D segmentation better retains its continuity after post-processing than 2D counterpart, which is beneficial in tasks such as diffusion model</a:t>
            </a:r>
          </a:p>
        </p:txBody>
      </p:sp>
      <p:graphicFrame>
        <p:nvGraphicFramePr>
          <p:cNvPr id="4" name="Table 3">
            <a:extLst>
              <a:ext uri="{FF2B5EF4-FFF2-40B4-BE49-F238E27FC236}">
                <a16:creationId xmlns:a16="http://schemas.microsoft.com/office/drawing/2014/main" id="{450278EB-71CD-8AF0-08F2-F4D58FD52A9A}"/>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
        <p:nvSpPr>
          <p:cNvPr id="5" name="TextBox 4">
            <a:extLst>
              <a:ext uri="{FF2B5EF4-FFF2-40B4-BE49-F238E27FC236}">
                <a16:creationId xmlns:a16="http://schemas.microsoft.com/office/drawing/2014/main" id="{B94564AE-03C3-2444-D1EE-13C622CF3E57}"/>
              </a:ext>
            </a:extLst>
          </p:cNvPr>
          <p:cNvSpPr txBox="1"/>
          <p:nvPr/>
        </p:nvSpPr>
        <p:spPr>
          <a:xfrm>
            <a:off x="2334339" y="5200469"/>
            <a:ext cx="8577501" cy="1200329"/>
          </a:xfrm>
          <a:prstGeom prst="rect">
            <a:avLst/>
          </a:prstGeom>
          <a:noFill/>
        </p:spPr>
        <p:txBody>
          <a:bodyPr wrap="square" rtlCol="0">
            <a:spAutoFit/>
          </a:bodyPr>
          <a:lstStyle/>
          <a:p>
            <a:r>
              <a:rPr lang="en-US" dirty="0">
                <a:solidFill>
                  <a:srgbClr val="FF0000"/>
                </a:solidFill>
              </a:rPr>
              <a:t>CNN-based is the most suitable algorithm in our setting</a:t>
            </a:r>
          </a:p>
          <a:p>
            <a:r>
              <a:rPr lang="en-US" dirty="0">
                <a:solidFill>
                  <a:srgbClr val="FF0000"/>
                </a:solidFill>
              </a:rPr>
              <a:t>This may due to the nature of calcium which is monolithic and is situated locally in the image which does not require global context to help identify where it is. </a:t>
            </a:r>
          </a:p>
        </p:txBody>
      </p:sp>
    </p:spTree>
    <p:extLst>
      <p:ext uri="{BB962C8B-B14F-4D97-AF65-F5344CB8AC3E}">
        <p14:creationId xmlns:p14="http://schemas.microsoft.com/office/powerpoint/2010/main" val="2529128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07F5-EF83-F4A4-CB5D-09226A5FB101}"/>
              </a:ext>
            </a:extLst>
          </p:cNvPr>
          <p:cNvSpPr>
            <a:spLocks noGrp="1"/>
          </p:cNvSpPr>
          <p:nvPr>
            <p:ph type="title"/>
          </p:nvPr>
        </p:nvSpPr>
        <p:spPr/>
        <p:txBody>
          <a:bodyPr/>
          <a:lstStyle/>
          <a:p>
            <a:r>
              <a:rPr lang="en-US" dirty="0"/>
              <a:t>V-JEPA – Decoder Head</a:t>
            </a:r>
          </a:p>
        </p:txBody>
      </p:sp>
      <p:sp>
        <p:nvSpPr>
          <p:cNvPr id="3" name="Content Placeholder 2">
            <a:extLst>
              <a:ext uri="{FF2B5EF4-FFF2-40B4-BE49-F238E27FC236}">
                <a16:creationId xmlns:a16="http://schemas.microsoft.com/office/drawing/2014/main" id="{60CBC9A1-7C10-BC5D-C581-9E78867ADE4F}"/>
              </a:ext>
            </a:extLst>
          </p:cNvPr>
          <p:cNvSpPr>
            <a:spLocks noGrp="1"/>
          </p:cNvSpPr>
          <p:nvPr>
            <p:ph idx="1"/>
          </p:nvPr>
        </p:nvSpPr>
        <p:spPr/>
        <p:txBody>
          <a:bodyPr/>
          <a:lstStyle/>
          <a:p>
            <a:r>
              <a:rPr lang="en-US" dirty="0"/>
              <a:t>Attentive decoder is slightly better and their counterparts</a:t>
            </a:r>
          </a:p>
          <a:p>
            <a:r>
              <a:rPr lang="en-US" dirty="0"/>
              <a:t>It could be slightly improved with more augmentation and data sampling</a:t>
            </a:r>
          </a:p>
        </p:txBody>
      </p:sp>
      <p:pic>
        <p:nvPicPr>
          <p:cNvPr id="5124" name="Picture 4">
            <a:extLst>
              <a:ext uri="{FF2B5EF4-FFF2-40B4-BE49-F238E27FC236}">
                <a16:creationId xmlns:a16="http://schemas.microsoft.com/office/drawing/2014/main" id="{3A008E44-0497-B93F-23E4-BFFF2807B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0623" y="3831315"/>
            <a:ext cx="4926771" cy="3026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31FB1EF7-83D7-D958-951E-F2EA8953FAC4}"/>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
        <p:nvSpPr>
          <p:cNvPr id="5" name="TextBox 4">
            <a:extLst>
              <a:ext uri="{FF2B5EF4-FFF2-40B4-BE49-F238E27FC236}">
                <a16:creationId xmlns:a16="http://schemas.microsoft.com/office/drawing/2014/main" id="{E48F2CC8-BD0D-0720-76EC-AE97FAF0B139}"/>
              </a:ext>
            </a:extLst>
          </p:cNvPr>
          <p:cNvSpPr txBox="1"/>
          <p:nvPr/>
        </p:nvSpPr>
        <p:spPr>
          <a:xfrm rot="16200000">
            <a:off x="3204033" y="5136776"/>
            <a:ext cx="1313180" cy="369332"/>
          </a:xfrm>
          <a:prstGeom prst="rect">
            <a:avLst/>
          </a:prstGeom>
          <a:noFill/>
        </p:spPr>
        <p:txBody>
          <a:bodyPr wrap="none" rtlCol="0">
            <a:spAutoFit/>
          </a:bodyPr>
          <a:lstStyle/>
          <a:p>
            <a:r>
              <a:rPr lang="en-US" dirty="0">
                <a:solidFill>
                  <a:srgbClr val="FF0000"/>
                </a:solidFill>
              </a:rPr>
              <a:t>Dice score</a:t>
            </a:r>
          </a:p>
        </p:txBody>
      </p:sp>
    </p:spTree>
    <p:extLst>
      <p:ext uri="{BB962C8B-B14F-4D97-AF65-F5344CB8AC3E}">
        <p14:creationId xmlns:p14="http://schemas.microsoft.com/office/powerpoint/2010/main" val="319822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6C60-B482-9DAB-5AEA-79B29C11F812}"/>
              </a:ext>
            </a:extLst>
          </p:cNvPr>
          <p:cNvSpPr>
            <a:spLocks noGrp="1"/>
          </p:cNvSpPr>
          <p:nvPr>
            <p:ph type="title"/>
          </p:nvPr>
        </p:nvSpPr>
        <p:spPr/>
        <p:txBody>
          <a:bodyPr/>
          <a:lstStyle/>
          <a:p>
            <a:r>
              <a:rPr lang="en-US" dirty="0"/>
              <a:t>V-JEPA</a:t>
            </a:r>
          </a:p>
        </p:txBody>
      </p:sp>
      <p:sp>
        <p:nvSpPr>
          <p:cNvPr id="3" name="Content Placeholder 2">
            <a:extLst>
              <a:ext uri="{FF2B5EF4-FFF2-40B4-BE49-F238E27FC236}">
                <a16:creationId xmlns:a16="http://schemas.microsoft.com/office/drawing/2014/main" id="{0F2511D9-6BA4-20F1-67A8-CF5A6DBF23F2}"/>
              </a:ext>
            </a:extLst>
          </p:cNvPr>
          <p:cNvSpPr>
            <a:spLocks noGrp="1"/>
          </p:cNvSpPr>
          <p:nvPr>
            <p:ph idx="1"/>
          </p:nvPr>
        </p:nvSpPr>
        <p:spPr/>
        <p:txBody>
          <a:bodyPr/>
          <a:lstStyle/>
          <a:p>
            <a:r>
              <a:rPr lang="en-US" dirty="0"/>
              <a:t>V-JEPA performs significantly lower than nnU-Net</a:t>
            </a:r>
          </a:p>
        </p:txBody>
      </p:sp>
      <p:pic>
        <p:nvPicPr>
          <p:cNvPr id="1032" name="Picture 8">
            <a:extLst>
              <a:ext uri="{FF2B5EF4-FFF2-40B4-BE49-F238E27FC236}">
                <a16:creationId xmlns:a16="http://schemas.microsoft.com/office/drawing/2014/main" id="{0C29D404-4D7B-AF82-0694-33BD20F4A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028" y="3531704"/>
            <a:ext cx="5683962" cy="33262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D0C2FA4B-8F62-EA4B-D496-E80F0F47DDF8}"/>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
        <p:nvSpPr>
          <p:cNvPr id="7" name="TextBox 6">
            <a:extLst>
              <a:ext uri="{FF2B5EF4-FFF2-40B4-BE49-F238E27FC236}">
                <a16:creationId xmlns:a16="http://schemas.microsoft.com/office/drawing/2014/main" id="{0BF3F038-5774-6F16-D53E-AA4A6AF36268}"/>
              </a:ext>
            </a:extLst>
          </p:cNvPr>
          <p:cNvSpPr txBox="1"/>
          <p:nvPr/>
        </p:nvSpPr>
        <p:spPr>
          <a:xfrm rot="16200000">
            <a:off x="2825438" y="5136776"/>
            <a:ext cx="1313180" cy="369332"/>
          </a:xfrm>
          <a:prstGeom prst="rect">
            <a:avLst/>
          </a:prstGeom>
          <a:noFill/>
        </p:spPr>
        <p:txBody>
          <a:bodyPr wrap="none" rtlCol="0">
            <a:spAutoFit/>
          </a:bodyPr>
          <a:lstStyle/>
          <a:p>
            <a:r>
              <a:rPr lang="en-US" dirty="0">
                <a:solidFill>
                  <a:srgbClr val="FF0000"/>
                </a:solidFill>
              </a:rPr>
              <a:t>Dice score</a:t>
            </a:r>
          </a:p>
        </p:txBody>
      </p:sp>
    </p:spTree>
    <p:extLst>
      <p:ext uri="{BB962C8B-B14F-4D97-AF65-F5344CB8AC3E}">
        <p14:creationId xmlns:p14="http://schemas.microsoft.com/office/powerpoint/2010/main" val="758291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8EAB-F852-2807-26B4-602A696B647C}"/>
              </a:ext>
            </a:extLst>
          </p:cNvPr>
          <p:cNvSpPr>
            <a:spLocks noGrp="1"/>
          </p:cNvSpPr>
          <p:nvPr>
            <p:ph type="title"/>
          </p:nvPr>
        </p:nvSpPr>
        <p:spPr/>
        <p:txBody>
          <a:bodyPr/>
          <a:lstStyle/>
          <a:p>
            <a:r>
              <a:rPr lang="en-US" dirty="0"/>
              <a:t>V-JEPA </a:t>
            </a:r>
          </a:p>
        </p:txBody>
      </p:sp>
      <p:sp>
        <p:nvSpPr>
          <p:cNvPr id="3" name="Content Placeholder 2">
            <a:extLst>
              <a:ext uri="{FF2B5EF4-FFF2-40B4-BE49-F238E27FC236}">
                <a16:creationId xmlns:a16="http://schemas.microsoft.com/office/drawing/2014/main" id="{424E6F5C-24F9-3087-BC49-DE3D3260C83E}"/>
              </a:ext>
            </a:extLst>
          </p:cNvPr>
          <p:cNvSpPr>
            <a:spLocks noGrp="1"/>
          </p:cNvSpPr>
          <p:nvPr>
            <p:ph idx="1"/>
          </p:nvPr>
        </p:nvSpPr>
        <p:spPr/>
        <p:txBody>
          <a:bodyPr/>
          <a:lstStyle/>
          <a:p>
            <a:r>
              <a:rPr lang="en-US" dirty="0"/>
              <a:t>V-JEPA pre-training significantly improves segmentation with </a:t>
            </a:r>
            <a:r>
              <a:rPr lang="en-US" dirty="0" err="1"/>
              <a:t>ViT</a:t>
            </a:r>
            <a:endParaRPr lang="en-US" dirty="0"/>
          </a:p>
          <a:p>
            <a:r>
              <a:rPr lang="en-US" dirty="0"/>
              <a:t>However, pre-training V-JEPA on our unannotated OCT images is not significantly beneficial</a:t>
            </a:r>
          </a:p>
          <a:p>
            <a:r>
              <a:rPr lang="en-US" dirty="0"/>
              <a:t>Amount of unannotated data for pre-training may have a crucial role (2M vs. 300)</a:t>
            </a:r>
          </a:p>
        </p:txBody>
      </p:sp>
      <p:pic>
        <p:nvPicPr>
          <p:cNvPr id="3074" name="Picture 2">
            <a:extLst>
              <a:ext uri="{FF2B5EF4-FFF2-40B4-BE49-F238E27FC236}">
                <a16:creationId xmlns:a16="http://schemas.microsoft.com/office/drawing/2014/main" id="{B687B64D-9012-E71B-B73B-F076AB547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024" y="4260574"/>
            <a:ext cx="4200975" cy="259742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D35AC2B1-61B4-0773-065F-73CA19EF61ED}"/>
              </a:ext>
            </a:extLst>
          </p:cNvPr>
          <p:cNvGrpSpPr/>
          <p:nvPr/>
        </p:nvGrpSpPr>
        <p:grpSpPr>
          <a:xfrm>
            <a:off x="1280160" y="4720221"/>
            <a:ext cx="3279708" cy="2137779"/>
            <a:chOff x="2521254" y="2255653"/>
            <a:chExt cx="6095031" cy="3972863"/>
          </a:xfrm>
        </p:grpSpPr>
        <p:pic>
          <p:nvPicPr>
            <p:cNvPr id="4" name="Picture 3">
              <a:extLst>
                <a:ext uri="{FF2B5EF4-FFF2-40B4-BE49-F238E27FC236}">
                  <a16:creationId xmlns:a16="http://schemas.microsoft.com/office/drawing/2014/main" id="{D7BA7CC0-1C0C-F2EE-727A-A53CE13D8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15" y="2255653"/>
              <a:ext cx="5040570" cy="3972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75164043-83CF-1B91-2823-6ACE76761FF4}"/>
                </a:ext>
              </a:extLst>
            </p:cNvPr>
            <p:cNvPicPr>
              <a:picLocks noChangeAspect="1"/>
            </p:cNvPicPr>
            <p:nvPr/>
          </p:nvPicPr>
          <p:blipFill rotWithShape="1">
            <a:blip r:embed="rId4"/>
            <a:srcRect l="10153" t="79790" r="78999" b="4574"/>
            <a:stretch/>
          </p:blipFill>
          <p:spPr>
            <a:xfrm>
              <a:off x="2521254" y="4306957"/>
              <a:ext cx="1033896" cy="988154"/>
            </a:xfrm>
            <a:prstGeom prst="rect">
              <a:avLst/>
            </a:prstGeom>
            <a:ln>
              <a:noFill/>
            </a:ln>
            <a:effectLst>
              <a:outerShdw blurRad="292100" dist="139700" dir="2700000" algn="tl" rotWithShape="0">
                <a:srgbClr val="333333">
                  <a:alpha val="65000"/>
                </a:srgbClr>
              </a:outerShdw>
            </a:effectLst>
          </p:spPr>
        </p:pic>
        <p:pic>
          <p:nvPicPr>
            <p:cNvPr id="6" name="Picture 5" descr="A screenshot of a computer&#10;&#10;Description automatically generated">
              <a:extLst>
                <a:ext uri="{FF2B5EF4-FFF2-40B4-BE49-F238E27FC236}">
                  <a16:creationId xmlns:a16="http://schemas.microsoft.com/office/drawing/2014/main" id="{5E99492B-4A9C-6DCB-2C2E-A0837D11B99B}"/>
                </a:ext>
              </a:extLst>
            </p:cNvPr>
            <p:cNvPicPr>
              <a:picLocks noChangeAspect="1"/>
            </p:cNvPicPr>
            <p:nvPr/>
          </p:nvPicPr>
          <p:blipFill rotWithShape="1">
            <a:blip r:embed="rId4"/>
            <a:srcRect l="20907" t="79790" r="68245" b="4574"/>
            <a:stretch/>
          </p:blipFill>
          <p:spPr>
            <a:xfrm>
              <a:off x="3010471" y="4306957"/>
              <a:ext cx="1033896" cy="988154"/>
            </a:xfrm>
            <a:prstGeom prst="rect">
              <a:avLst/>
            </a:prstGeom>
            <a:ln>
              <a:noFill/>
            </a:ln>
            <a:effectLst>
              <a:outerShdw blurRad="292100" dist="139700" dir="2700000" algn="tl" rotWithShape="0">
                <a:srgbClr val="333333">
                  <a:alpha val="65000"/>
                </a:srgbClr>
              </a:outerShdw>
            </a:effectLst>
          </p:spPr>
        </p:pic>
        <p:pic>
          <p:nvPicPr>
            <p:cNvPr id="7" name="Picture 6" descr="A screenshot of a computer&#10;&#10;Description automatically generated">
              <a:extLst>
                <a:ext uri="{FF2B5EF4-FFF2-40B4-BE49-F238E27FC236}">
                  <a16:creationId xmlns:a16="http://schemas.microsoft.com/office/drawing/2014/main" id="{FB9594B1-F202-EF77-C8BE-B030D4BF0407}"/>
                </a:ext>
              </a:extLst>
            </p:cNvPr>
            <p:cNvPicPr>
              <a:picLocks noChangeAspect="1"/>
            </p:cNvPicPr>
            <p:nvPr/>
          </p:nvPicPr>
          <p:blipFill rotWithShape="1">
            <a:blip r:embed="rId4"/>
            <a:srcRect l="42700" t="79679" r="46452" b="4685"/>
            <a:stretch/>
          </p:blipFill>
          <p:spPr>
            <a:xfrm>
              <a:off x="3502828" y="4306957"/>
              <a:ext cx="1033896" cy="988154"/>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B9F89FD2-2736-CD67-7DCB-CEC9AE4650FD}"/>
                </a:ext>
              </a:extLst>
            </p:cNvPr>
            <p:cNvPicPr>
              <a:picLocks noChangeAspect="1"/>
            </p:cNvPicPr>
            <p:nvPr/>
          </p:nvPicPr>
          <p:blipFill rotWithShape="1">
            <a:blip r:embed="rId4"/>
            <a:srcRect l="10153" t="79790" r="78999" b="4574"/>
            <a:stretch/>
          </p:blipFill>
          <p:spPr>
            <a:xfrm>
              <a:off x="2594141" y="2670312"/>
              <a:ext cx="978434" cy="935146"/>
            </a:xfrm>
            <a:prstGeom prst="rect">
              <a:avLst/>
            </a:prstGeom>
            <a:ln>
              <a:noFill/>
            </a:ln>
            <a:effectLst>
              <a:outerShdw blurRad="292100" dist="139700" dir="2700000" algn="tl" rotWithShape="0">
                <a:srgbClr val="333333">
                  <a:alpha val="65000"/>
                </a:srgbClr>
              </a:outerShdw>
            </a:effectLst>
          </p:spPr>
        </p:pic>
        <p:pic>
          <p:nvPicPr>
            <p:cNvPr id="9" name="Picture 8" descr="A screenshot of a computer&#10;&#10;Description automatically generated">
              <a:extLst>
                <a:ext uri="{FF2B5EF4-FFF2-40B4-BE49-F238E27FC236}">
                  <a16:creationId xmlns:a16="http://schemas.microsoft.com/office/drawing/2014/main" id="{42806571-37A6-88B2-0BD1-E423CD751422}"/>
                </a:ext>
              </a:extLst>
            </p:cNvPr>
            <p:cNvPicPr>
              <a:picLocks noChangeAspect="1"/>
            </p:cNvPicPr>
            <p:nvPr/>
          </p:nvPicPr>
          <p:blipFill rotWithShape="1">
            <a:blip r:embed="rId4"/>
            <a:srcRect l="20907" t="79790" r="68245" b="4574"/>
            <a:stretch/>
          </p:blipFill>
          <p:spPr>
            <a:xfrm>
              <a:off x="3083358" y="2670312"/>
              <a:ext cx="978434" cy="935146"/>
            </a:xfrm>
            <a:prstGeom prst="rect">
              <a:avLst/>
            </a:prstGeom>
            <a:ln>
              <a:noFill/>
            </a:ln>
            <a:effectLst>
              <a:outerShdw blurRad="292100" dist="139700" dir="2700000" algn="tl" rotWithShape="0">
                <a:srgbClr val="333333">
                  <a:alpha val="65000"/>
                </a:srgbClr>
              </a:outerShdw>
            </a:effectLst>
          </p:spPr>
        </p:pic>
        <p:pic>
          <p:nvPicPr>
            <p:cNvPr id="10" name="Picture 9" descr="A screenshot of a computer&#10;&#10;Description automatically generated">
              <a:extLst>
                <a:ext uri="{FF2B5EF4-FFF2-40B4-BE49-F238E27FC236}">
                  <a16:creationId xmlns:a16="http://schemas.microsoft.com/office/drawing/2014/main" id="{462D6A83-15B7-8669-D741-ADD05D5DCCCE}"/>
                </a:ext>
              </a:extLst>
            </p:cNvPr>
            <p:cNvPicPr>
              <a:picLocks noChangeAspect="1"/>
            </p:cNvPicPr>
            <p:nvPr/>
          </p:nvPicPr>
          <p:blipFill rotWithShape="1">
            <a:blip r:embed="rId4"/>
            <a:srcRect l="42700" t="79679" r="46452" b="4685"/>
            <a:stretch/>
          </p:blipFill>
          <p:spPr>
            <a:xfrm>
              <a:off x="3575715" y="2670312"/>
              <a:ext cx="978434" cy="935146"/>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569E7EC7-AD5C-180B-274C-95CD2108D4F6}"/>
                </a:ext>
              </a:extLst>
            </p:cNvPr>
            <p:cNvSpPr/>
            <p:nvPr/>
          </p:nvSpPr>
          <p:spPr>
            <a:xfrm>
              <a:off x="4146438" y="2841981"/>
              <a:ext cx="161532" cy="531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3ED68D-C287-72CD-B9D5-106E5F0E8844}"/>
                </a:ext>
              </a:extLst>
            </p:cNvPr>
            <p:cNvSpPr/>
            <p:nvPr/>
          </p:nvSpPr>
          <p:spPr>
            <a:xfrm>
              <a:off x="3696268" y="2729685"/>
              <a:ext cx="161532" cy="2421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E901BC-2E92-92F4-BF19-F41AABBFFBC0}"/>
                </a:ext>
              </a:extLst>
            </p:cNvPr>
            <p:cNvSpPr/>
            <p:nvPr/>
          </p:nvSpPr>
          <p:spPr>
            <a:xfrm>
              <a:off x="3212327" y="2720923"/>
              <a:ext cx="161532" cy="2421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2970B6-CB3F-866A-BF20-F5EF56043DB6}"/>
                </a:ext>
              </a:extLst>
            </p:cNvPr>
            <p:cNvSpPr/>
            <p:nvPr/>
          </p:nvSpPr>
          <p:spPr>
            <a:xfrm>
              <a:off x="2713710" y="2729685"/>
              <a:ext cx="161532" cy="2421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6C21A9-95FD-759E-132F-67FE35802F1F}"/>
                </a:ext>
              </a:extLst>
            </p:cNvPr>
            <p:cNvSpPr/>
            <p:nvPr/>
          </p:nvSpPr>
          <p:spPr>
            <a:xfrm>
              <a:off x="2918686" y="3174423"/>
              <a:ext cx="161532" cy="1523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C78A4-A687-E653-6D28-D8BEA0219D8A}"/>
                </a:ext>
              </a:extLst>
            </p:cNvPr>
            <p:cNvSpPr/>
            <p:nvPr/>
          </p:nvSpPr>
          <p:spPr>
            <a:xfrm>
              <a:off x="3474384" y="3163133"/>
              <a:ext cx="98191" cy="1523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68A8D3E-B9FA-29A9-8E3D-FBDE2EF25372}"/>
                </a:ext>
              </a:extLst>
            </p:cNvPr>
            <p:cNvSpPr/>
            <p:nvPr/>
          </p:nvSpPr>
          <p:spPr>
            <a:xfrm>
              <a:off x="3927672" y="3174423"/>
              <a:ext cx="161532" cy="1523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9" name="Table 18">
            <a:extLst>
              <a:ext uri="{FF2B5EF4-FFF2-40B4-BE49-F238E27FC236}">
                <a16:creationId xmlns:a16="http://schemas.microsoft.com/office/drawing/2014/main" id="{42E1C63D-8A77-FD99-76F6-46E9CCC01E5D}"/>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
        <p:nvSpPr>
          <p:cNvPr id="20" name="TextBox 19">
            <a:extLst>
              <a:ext uri="{FF2B5EF4-FFF2-40B4-BE49-F238E27FC236}">
                <a16:creationId xmlns:a16="http://schemas.microsoft.com/office/drawing/2014/main" id="{CB9CBFF8-61EA-C1D1-DB25-7F8A06E17A12}"/>
              </a:ext>
            </a:extLst>
          </p:cNvPr>
          <p:cNvSpPr txBox="1"/>
          <p:nvPr/>
        </p:nvSpPr>
        <p:spPr>
          <a:xfrm>
            <a:off x="3302527" y="383453"/>
            <a:ext cx="7831638" cy="1754326"/>
          </a:xfrm>
          <a:prstGeom prst="rect">
            <a:avLst/>
          </a:prstGeom>
          <a:noFill/>
        </p:spPr>
        <p:txBody>
          <a:bodyPr wrap="square" rtlCol="0">
            <a:spAutoFit/>
          </a:bodyPr>
          <a:lstStyle/>
          <a:p>
            <a:r>
              <a:rPr lang="en-US" dirty="0">
                <a:solidFill>
                  <a:srgbClr val="FF0000"/>
                </a:solidFill>
              </a:rPr>
              <a:t>Even though masking the OCT images for pre-training should provide the </a:t>
            </a:r>
            <a:r>
              <a:rPr lang="en-US" dirty="0" err="1">
                <a:solidFill>
                  <a:srgbClr val="FF0000"/>
                </a:solidFill>
              </a:rPr>
              <a:t>ViT</a:t>
            </a:r>
            <a:r>
              <a:rPr lang="en-US" dirty="0">
                <a:solidFill>
                  <a:srgbClr val="FF0000"/>
                </a:solidFill>
              </a:rPr>
              <a:t> more relevant information to learn representations from, 300 volumes might not be enough for </a:t>
            </a:r>
            <a:r>
              <a:rPr lang="en-US" dirty="0" err="1">
                <a:solidFill>
                  <a:srgbClr val="FF0000"/>
                </a:solidFill>
              </a:rPr>
              <a:t>ViT</a:t>
            </a:r>
            <a:r>
              <a:rPr lang="en-US" dirty="0">
                <a:solidFill>
                  <a:srgbClr val="FF0000"/>
                </a:solidFill>
              </a:rPr>
              <a:t> to learn from, and masking strategy may need to be revised as a lot of the area in OCT are lumen, probing head and background which are irrelevant for calcium segmentation</a:t>
            </a:r>
          </a:p>
        </p:txBody>
      </p:sp>
      <p:sp>
        <p:nvSpPr>
          <p:cNvPr id="21" name="TextBox 20">
            <a:extLst>
              <a:ext uri="{FF2B5EF4-FFF2-40B4-BE49-F238E27FC236}">
                <a16:creationId xmlns:a16="http://schemas.microsoft.com/office/drawing/2014/main" id="{5EB96C12-283A-29F8-D218-CE7428EE94D2}"/>
              </a:ext>
            </a:extLst>
          </p:cNvPr>
          <p:cNvSpPr txBox="1"/>
          <p:nvPr/>
        </p:nvSpPr>
        <p:spPr>
          <a:xfrm rot="16200000">
            <a:off x="7160210" y="5136776"/>
            <a:ext cx="1313180" cy="369332"/>
          </a:xfrm>
          <a:prstGeom prst="rect">
            <a:avLst/>
          </a:prstGeom>
          <a:noFill/>
        </p:spPr>
        <p:txBody>
          <a:bodyPr wrap="none" rtlCol="0">
            <a:spAutoFit/>
          </a:bodyPr>
          <a:lstStyle/>
          <a:p>
            <a:r>
              <a:rPr lang="en-US" dirty="0">
                <a:solidFill>
                  <a:srgbClr val="FF0000"/>
                </a:solidFill>
              </a:rPr>
              <a:t>Dice score</a:t>
            </a:r>
          </a:p>
        </p:txBody>
      </p:sp>
    </p:spTree>
    <p:extLst>
      <p:ext uri="{BB962C8B-B14F-4D97-AF65-F5344CB8AC3E}">
        <p14:creationId xmlns:p14="http://schemas.microsoft.com/office/powerpoint/2010/main" val="3215105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A1FF0-A212-5D1D-1402-F9CADDC262D7}"/>
              </a:ext>
            </a:extLst>
          </p:cNvPr>
          <p:cNvSpPr>
            <a:spLocks noGrp="1"/>
          </p:cNvSpPr>
          <p:nvPr>
            <p:ph type="title"/>
          </p:nvPr>
        </p:nvSpPr>
        <p:spPr/>
        <p:txBody>
          <a:bodyPr/>
          <a:lstStyle/>
          <a:p>
            <a:r>
              <a:rPr lang="en-US" dirty="0"/>
              <a:t>CLIP</a:t>
            </a:r>
          </a:p>
        </p:txBody>
      </p:sp>
      <p:sp>
        <p:nvSpPr>
          <p:cNvPr id="3" name="Content Placeholder 2">
            <a:extLst>
              <a:ext uri="{FF2B5EF4-FFF2-40B4-BE49-F238E27FC236}">
                <a16:creationId xmlns:a16="http://schemas.microsoft.com/office/drawing/2014/main" id="{394F9959-8A09-A01E-6F56-747D91637579}"/>
              </a:ext>
            </a:extLst>
          </p:cNvPr>
          <p:cNvSpPr>
            <a:spLocks noGrp="1"/>
          </p:cNvSpPr>
          <p:nvPr>
            <p:ph idx="1"/>
          </p:nvPr>
        </p:nvSpPr>
        <p:spPr/>
        <p:txBody>
          <a:bodyPr/>
          <a:lstStyle/>
          <a:p>
            <a:r>
              <a:rPr lang="en-US" dirty="0"/>
              <a:t>Contrastive pre-text task to align representation of multi-modal data</a:t>
            </a:r>
          </a:p>
          <a:p>
            <a:endParaRPr lang="en-US" dirty="0"/>
          </a:p>
          <a:p>
            <a:endParaRPr lang="en-US" dirty="0"/>
          </a:p>
          <a:p>
            <a:endParaRPr lang="en-US" dirty="0"/>
          </a:p>
        </p:txBody>
      </p:sp>
      <p:pic>
        <p:nvPicPr>
          <p:cNvPr id="40" name="Picture 2" descr="CLIP">
            <a:extLst>
              <a:ext uri="{FF2B5EF4-FFF2-40B4-BE49-F238E27FC236}">
                <a16:creationId xmlns:a16="http://schemas.microsoft.com/office/drawing/2014/main" id="{3B3674BF-1F1F-6278-BD30-20C72C4923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516"/>
          <a:stretch/>
        </p:blipFill>
        <p:spPr bwMode="auto">
          <a:xfrm>
            <a:off x="1700512" y="3083050"/>
            <a:ext cx="4623497" cy="322811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4615A74-8879-3D61-62B4-164ED7E894A3}"/>
              </a:ext>
            </a:extLst>
          </p:cNvPr>
          <p:cNvGrpSpPr/>
          <p:nvPr/>
        </p:nvGrpSpPr>
        <p:grpSpPr>
          <a:xfrm>
            <a:off x="7780260" y="2946630"/>
            <a:ext cx="3342774" cy="1683850"/>
            <a:chOff x="838201" y="2122772"/>
            <a:chExt cx="5574632" cy="2808101"/>
          </a:xfrm>
        </p:grpSpPr>
        <p:pic>
          <p:nvPicPr>
            <p:cNvPr id="42" name="Picture 2">
              <a:extLst>
                <a:ext uri="{FF2B5EF4-FFF2-40B4-BE49-F238E27FC236}">
                  <a16:creationId xmlns:a16="http://schemas.microsoft.com/office/drawing/2014/main" id="{34C8111A-8F0E-F024-D253-8FB713A53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481" b="66892"/>
            <a:stretch/>
          </p:blipFill>
          <p:spPr bwMode="auto">
            <a:xfrm>
              <a:off x="838201" y="2122772"/>
              <a:ext cx="5574632" cy="234615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F4F29D90-F3AA-527C-2DAE-4444C0DFEDAC}"/>
                </a:ext>
              </a:extLst>
            </p:cNvPr>
            <p:cNvSpPr txBox="1"/>
            <p:nvPr/>
          </p:nvSpPr>
          <p:spPr>
            <a:xfrm>
              <a:off x="1582154" y="4468931"/>
              <a:ext cx="1176775" cy="461942"/>
            </a:xfrm>
            <a:prstGeom prst="rect">
              <a:avLst/>
            </a:prstGeom>
            <a:noFill/>
          </p:spPr>
          <p:txBody>
            <a:bodyPr wrap="none" rtlCol="0">
              <a:spAutoFit/>
            </a:bodyPr>
            <a:lstStyle/>
            <a:p>
              <a:r>
                <a:rPr lang="en-US" sz="1200" dirty="0"/>
                <a:t>Pre-IVL</a:t>
              </a:r>
            </a:p>
          </p:txBody>
        </p:sp>
        <p:sp>
          <p:nvSpPr>
            <p:cNvPr id="44" name="TextBox 43">
              <a:extLst>
                <a:ext uri="{FF2B5EF4-FFF2-40B4-BE49-F238E27FC236}">
                  <a16:creationId xmlns:a16="http://schemas.microsoft.com/office/drawing/2014/main" id="{0729A03E-249A-5E6B-C8CD-0538E68ECDA2}"/>
                </a:ext>
              </a:extLst>
            </p:cNvPr>
            <p:cNvSpPr txBox="1"/>
            <p:nvPr/>
          </p:nvSpPr>
          <p:spPr>
            <a:xfrm>
              <a:off x="4519863" y="4468931"/>
              <a:ext cx="1307766" cy="461942"/>
            </a:xfrm>
            <a:prstGeom prst="rect">
              <a:avLst/>
            </a:prstGeom>
            <a:noFill/>
          </p:spPr>
          <p:txBody>
            <a:bodyPr wrap="none" rtlCol="0">
              <a:spAutoFit/>
            </a:bodyPr>
            <a:lstStyle/>
            <a:p>
              <a:r>
                <a:rPr lang="en-US" sz="1200" dirty="0"/>
                <a:t>Post-IVL</a:t>
              </a:r>
            </a:p>
          </p:txBody>
        </p:sp>
      </p:grpSp>
      <p:grpSp>
        <p:nvGrpSpPr>
          <p:cNvPr id="45" name="Group 44">
            <a:extLst>
              <a:ext uri="{FF2B5EF4-FFF2-40B4-BE49-F238E27FC236}">
                <a16:creationId xmlns:a16="http://schemas.microsoft.com/office/drawing/2014/main" id="{2C7DBA19-EB53-CB7E-1AC2-5E010646F0BF}"/>
              </a:ext>
            </a:extLst>
          </p:cNvPr>
          <p:cNvGrpSpPr/>
          <p:nvPr/>
        </p:nvGrpSpPr>
        <p:grpSpPr>
          <a:xfrm>
            <a:off x="7780260" y="4630480"/>
            <a:ext cx="3163489" cy="1671660"/>
            <a:chOff x="6551195" y="2122772"/>
            <a:chExt cx="5321752" cy="2812138"/>
          </a:xfrm>
        </p:grpSpPr>
        <p:sp>
          <p:nvSpPr>
            <p:cNvPr id="46" name="TextBox 45">
              <a:extLst>
                <a:ext uri="{FF2B5EF4-FFF2-40B4-BE49-F238E27FC236}">
                  <a16:creationId xmlns:a16="http://schemas.microsoft.com/office/drawing/2014/main" id="{F2C837A8-F469-9D79-E0BC-E72C389AB535}"/>
                </a:ext>
              </a:extLst>
            </p:cNvPr>
            <p:cNvSpPr txBox="1"/>
            <p:nvPr/>
          </p:nvSpPr>
          <p:spPr>
            <a:xfrm>
              <a:off x="7479632" y="4468930"/>
              <a:ext cx="1187060" cy="465980"/>
            </a:xfrm>
            <a:prstGeom prst="rect">
              <a:avLst/>
            </a:prstGeom>
            <a:noFill/>
          </p:spPr>
          <p:txBody>
            <a:bodyPr wrap="none" rtlCol="0">
              <a:spAutoFit/>
            </a:bodyPr>
            <a:lstStyle/>
            <a:p>
              <a:r>
                <a:rPr lang="en-US" sz="1200" dirty="0"/>
                <a:t>Pre-IVL</a:t>
              </a:r>
            </a:p>
          </p:txBody>
        </p:sp>
        <p:sp>
          <p:nvSpPr>
            <p:cNvPr id="47" name="TextBox 46">
              <a:extLst>
                <a:ext uri="{FF2B5EF4-FFF2-40B4-BE49-F238E27FC236}">
                  <a16:creationId xmlns:a16="http://schemas.microsoft.com/office/drawing/2014/main" id="{C9B20803-FB02-D640-2839-DA2D4A7120E2}"/>
                </a:ext>
              </a:extLst>
            </p:cNvPr>
            <p:cNvSpPr txBox="1"/>
            <p:nvPr/>
          </p:nvSpPr>
          <p:spPr>
            <a:xfrm>
              <a:off x="10417342" y="4468930"/>
              <a:ext cx="1319195" cy="465980"/>
            </a:xfrm>
            <a:prstGeom prst="rect">
              <a:avLst/>
            </a:prstGeom>
            <a:noFill/>
          </p:spPr>
          <p:txBody>
            <a:bodyPr wrap="none" rtlCol="0">
              <a:spAutoFit/>
            </a:bodyPr>
            <a:lstStyle/>
            <a:p>
              <a:r>
                <a:rPr lang="en-US" sz="1200" dirty="0"/>
                <a:t>Post-IVL</a:t>
              </a:r>
            </a:p>
          </p:txBody>
        </p:sp>
        <p:pic>
          <p:nvPicPr>
            <p:cNvPr id="48" name="Picture 2">
              <a:extLst>
                <a:ext uri="{FF2B5EF4-FFF2-40B4-BE49-F238E27FC236}">
                  <a16:creationId xmlns:a16="http://schemas.microsoft.com/office/drawing/2014/main" id="{DA5A8310-D5A4-92DC-6653-42C6A81960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73" b="66892"/>
            <a:stretch/>
          </p:blipFill>
          <p:spPr bwMode="auto">
            <a:xfrm>
              <a:off x="6551195" y="2122772"/>
              <a:ext cx="5321752" cy="2346158"/>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48">
            <a:extLst>
              <a:ext uri="{FF2B5EF4-FFF2-40B4-BE49-F238E27FC236}">
                <a16:creationId xmlns:a16="http://schemas.microsoft.com/office/drawing/2014/main" id="{25E9B900-2530-DDA2-F6C3-E66D9E706B94}"/>
              </a:ext>
            </a:extLst>
          </p:cNvPr>
          <p:cNvSpPr txBox="1"/>
          <p:nvPr/>
        </p:nvSpPr>
        <p:spPr>
          <a:xfrm>
            <a:off x="7903787" y="6404408"/>
            <a:ext cx="3095719" cy="369332"/>
          </a:xfrm>
          <a:prstGeom prst="rect">
            <a:avLst/>
          </a:prstGeom>
          <a:noFill/>
        </p:spPr>
        <p:txBody>
          <a:bodyPr wrap="none" rtlCol="0">
            <a:spAutoFit/>
          </a:bodyPr>
          <a:lstStyle/>
          <a:p>
            <a:r>
              <a:rPr lang="en-US" dirty="0" err="1"/>
              <a:t>Mariia’s</a:t>
            </a:r>
            <a:r>
              <a:rPr lang="en-US" dirty="0"/>
              <a:t> co-registered data</a:t>
            </a:r>
          </a:p>
        </p:txBody>
      </p:sp>
      <p:graphicFrame>
        <p:nvGraphicFramePr>
          <p:cNvPr id="50" name="Table 49">
            <a:extLst>
              <a:ext uri="{FF2B5EF4-FFF2-40B4-BE49-F238E27FC236}">
                <a16:creationId xmlns:a16="http://schemas.microsoft.com/office/drawing/2014/main" id="{259B49E2-0836-C217-7D62-B36AAA8E61F4}"/>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3318450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6B3E-ED8B-14A3-213A-0A522DE4976D}"/>
              </a:ext>
            </a:extLst>
          </p:cNvPr>
          <p:cNvSpPr>
            <a:spLocks noGrp="1"/>
          </p:cNvSpPr>
          <p:nvPr>
            <p:ph type="title"/>
          </p:nvPr>
        </p:nvSpPr>
        <p:spPr/>
        <p:txBody>
          <a:bodyPr/>
          <a:lstStyle/>
          <a:p>
            <a:r>
              <a:rPr lang="en-US" dirty="0"/>
              <a:t>CLIP</a:t>
            </a:r>
          </a:p>
        </p:txBody>
      </p:sp>
      <p:sp>
        <p:nvSpPr>
          <p:cNvPr id="3" name="Content Placeholder 2">
            <a:extLst>
              <a:ext uri="{FF2B5EF4-FFF2-40B4-BE49-F238E27FC236}">
                <a16:creationId xmlns:a16="http://schemas.microsoft.com/office/drawing/2014/main" id="{DA92A91C-5172-92DA-D083-E880DF6292A3}"/>
              </a:ext>
            </a:extLst>
          </p:cNvPr>
          <p:cNvSpPr>
            <a:spLocks noGrp="1"/>
          </p:cNvSpPr>
          <p:nvPr>
            <p:ph idx="1"/>
          </p:nvPr>
        </p:nvSpPr>
        <p:spPr/>
        <p:txBody>
          <a:bodyPr/>
          <a:lstStyle/>
          <a:p>
            <a:r>
              <a:rPr lang="en-US" dirty="0"/>
              <a:t>Pre-training does not converge when following the original paper’s naively</a:t>
            </a:r>
          </a:p>
          <a:p>
            <a:endParaRPr lang="en-US" dirty="0"/>
          </a:p>
        </p:txBody>
      </p:sp>
      <p:grpSp>
        <p:nvGrpSpPr>
          <p:cNvPr id="11" name="Group 10">
            <a:extLst>
              <a:ext uri="{FF2B5EF4-FFF2-40B4-BE49-F238E27FC236}">
                <a16:creationId xmlns:a16="http://schemas.microsoft.com/office/drawing/2014/main" id="{D775D80D-7063-E823-3DC9-61CFFA098EF4}"/>
              </a:ext>
            </a:extLst>
          </p:cNvPr>
          <p:cNvGrpSpPr/>
          <p:nvPr/>
        </p:nvGrpSpPr>
        <p:grpSpPr>
          <a:xfrm>
            <a:off x="2839020" y="3013160"/>
            <a:ext cx="6513959" cy="3706476"/>
            <a:chOff x="1986352" y="2928939"/>
            <a:chExt cx="6513959" cy="3706476"/>
          </a:xfrm>
        </p:grpSpPr>
        <p:pic>
          <p:nvPicPr>
            <p:cNvPr id="4" name="Picture 2" descr="CLIP">
              <a:extLst>
                <a:ext uri="{FF2B5EF4-FFF2-40B4-BE49-F238E27FC236}">
                  <a16:creationId xmlns:a16="http://schemas.microsoft.com/office/drawing/2014/main" id="{4DEF45B2-5547-1B95-15D6-BAFD463416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745"/>
            <a:stretch/>
          </p:blipFill>
          <p:spPr bwMode="auto">
            <a:xfrm>
              <a:off x="3215737" y="2928939"/>
              <a:ext cx="5284574" cy="37064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08AEACC-7546-EAA7-B99F-9C97B8A470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7458" b="66892"/>
            <a:stretch/>
          </p:blipFill>
          <p:spPr bwMode="auto">
            <a:xfrm>
              <a:off x="2841458" y="3272464"/>
              <a:ext cx="1600629" cy="15097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056414-596A-2A12-6EAB-A77DBDF5363A}"/>
                </a:ext>
              </a:extLst>
            </p:cNvPr>
            <p:cNvSpPr txBox="1"/>
            <p:nvPr/>
          </p:nvSpPr>
          <p:spPr>
            <a:xfrm>
              <a:off x="4684018" y="3645568"/>
              <a:ext cx="792205" cy="307777"/>
            </a:xfrm>
            <a:prstGeom prst="rect">
              <a:avLst/>
            </a:prstGeom>
            <a:noFill/>
          </p:spPr>
          <p:txBody>
            <a:bodyPr wrap="none" rtlCol="0">
              <a:spAutoFit/>
            </a:bodyPr>
            <a:lstStyle/>
            <a:p>
              <a:r>
                <a:rPr lang="en-US" sz="1400" dirty="0">
                  <a:solidFill>
                    <a:srgbClr val="FF0000"/>
                  </a:solidFill>
                  <a:highlight>
                    <a:srgbClr val="FFFF00"/>
                  </a:highlight>
                </a:rPr>
                <a:t>Pre-IVL</a:t>
              </a:r>
            </a:p>
          </p:txBody>
        </p:sp>
        <p:sp>
          <p:nvSpPr>
            <p:cNvPr id="7" name="TextBox 6">
              <a:extLst>
                <a:ext uri="{FF2B5EF4-FFF2-40B4-BE49-F238E27FC236}">
                  <a16:creationId xmlns:a16="http://schemas.microsoft.com/office/drawing/2014/main" id="{6221C90A-CA31-3E4E-C24F-35FF8867A86B}"/>
                </a:ext>
              </a:extLst>
            </p:cNvPr>
            <p:cNvSpPr txBox="1"/>
            <p:nvPr/>
          </p:nvSpPr>
          <p:spPr>
            <a:xfrm>
              <a:off x="4639935" y="5405914"/>
              <a:ext cx="880369" cy="307777"/>
            </a:xfrm>
            <a:prstGeom prst="rect">
              <a:avLst/>
            </a:prstGeom>
            <a:noFill/>
          </p:spPr>
          <p:txBody>
            <a:bodyPr wrap="none" rtlCol="0">
              <a:spAutoFit/>
            </a:bodyPr>
            <a:lstStyle/>
            <a:p>
              <a:r>
                <a:rPr lang="en-US" sz="1400" dirty="0">
                  <a:solidFill>
                    <a:srgbClr val="FF0000"/>
                  </a:solidFill>
                  <a:highlight>
                    <a:srgbClr val="FFFF00"/>
                  </a:highlight>
                </a:rPr>
                <a:t>Post-IVL</a:t>
              </a:r>
            </a:p>
          </p:txBody>
        </p:sp>
        <p:pic>
          <p:nvPicPr>
            <p:cNvPr id="8" name="Picture 2">
              <a:extLst>
                <a:ext uri="{FF2B5EF4-FFF2-40B4-BE49-F238E27FC236}">
                  <a16:creationId xmlns:a16="http://schemas.microsoft.com/office/drawing/2014/main" id="{019C5D5D-815F-4D1E-7185-6327FFE8AF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79" r="51279" b="66892"/>
            <a:stretch/>
          </p:blipFill>
          <p:spPr bwMode="auto">
            <a:xfrm>
              <a:off x="2841458" y="4953939"/>
              <a:ext cx="1600629" cy="15097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59BA731-29C0-8621-D6A2-8EA5C1A24C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32" r="26" b="66892"/>
            <a:stretch/>
          </p:blipFill>
          <p:spPr bwMode="auto">
            <a:xfrm>
              <a:off x="1986352" y="4953939"/>
              <a:ext cx="1600629" cy="15097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074C9FBD-CC86-4550-976F-555CCD451D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59" r="26299" b="66892"/>
            <a:stretch/>
          </p:blipFill>
          <p:spPr bwMode="auto">
            <a:xfrm>
              <a:off x="2041143" y="3272464"/>
              <a:ext cx="1600629" cy="150971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2" name="Table 11">
            <a:extLst>
              <a:ext uri="{FF2B5EF4-FFF2-40B4-BE49-F238E27FC236}">
                <a16:creationId xmlns:a16="http://schemas.microsoft.com/office/drawing/2014/main" id="{EF17EE8F-9CA1-466E-F8C0-C647B866B506}"/>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1957432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B7DA81-9249-6908-4886-A486D4EA347F}"/>
              </a:ext>
            </a:extLst>
          </p:cNvPr>
          <p:cNvPicPr>
            <a:picLocks noChangeAspect="1"/>
          </p:cNvPicPr>
          <p:nvPr/>
        </p:nvPicPr>
        <p:blipFill rotWithShape="1">
          <a:blip r:embed="rId2"/>
          <a:srcRect b="13499"/>
          <a:stretch/>
        </p:blipFill>
        <p:spPr>
          <a:xfrm>
            <a:off x="3322614" y="4610191"/>
            <a:ext cx="5257505" cy="2247809"/>
          </a:xfrm>
          <a:prstGeom prst="rect">
            <a:avLst/>
          </a:prstGeom>
        </p:spPr>
      </p:pic>
      <p:sp>
        <p:nvSpPr>
          <p:cNvPr id="2" name="Title 1">
            <a:extLst>
              <a:ext uri="{FF2B5EF4-FFF2-40B4-BE49-F238E27FC236}">
                <a16:creationId xmlns:a16="http://schemas.microsoft.com/office/drawing/2014/main" id="{849C924B-CE5C-A4AA-066F-F62F29235704}"/>
              </a:ext>
            </a:extLst>
          </p:cNvPr>
          <p:cNvSpPr>
            <a:spLocks noGrp="1"/>
          </p:cNvSpPr>
          <p:nvPr>
            <p:ph type="title"/>
          </p:nvPr>
        </p:nvSpPr>
        <p:spPr/>
        <p:txBody>
          <a:bodyPr/>
          <a:lstStyle/>
          <a:p>
            <a:r>
              <a:rPr lang="en-US" dirty="0"/>
              <a:t>CLIP</a:t>
            </a:r>
          </a:p>
        </p:txBody>
      </p:sp>
      <p:sp>
        <p:nvSpPr>
          <p:cNvPr id="3" name="Content Placeholder 2">
            <a:extLst>
              <a:ext uri="{FF2B5EF4-FFF2-40B4-BE49-F238E27FC236}">
                <a16:creationId xmlns:a16="http://schemas.microsoft.com/office/drawing/2014/main" id="{44D2A71D-5C81-C72D-AFA4-E33CB83A52C6}"/>
              </a:ext>
            </a:extLst>
          </p:cNvPr>
          <p:cNvSpPr>
            <a:spLocks noGrp="1"/>
          </p:cNvSpPr>
          <p:nvPr>
            <p:ph idx="1"/>
          </p:nvPr>
        </p:nvSpPr>
        <p:spPr/>
        <p:txBody>
          <a:bodyPr/>
          <a:lstStyle/>
          <a:p>
            <a:r>
              <a:rPr lang="en-US" dirty="0"/>
              <a:t>Image encoder must be shared among different image modalities for CLIP pre-training to converge</a:t>
            </a:r>
          </a:p>
          <a:p>
            <a:r>
              <a:rPr lang="en-US" dirty="0"/>
              <a:t>Pre-IVL and Post-IVL share similar morphology, so it is logical to share an encoder to accelerate the convergence</a:t>
            </a:r>
          </a:p>
          <a:p>
            <a:r>
              <a:rPr lang="en-US" dirty="0"/>
              <a:t>It should be noted that separate encoder could be beneficial when co-registered Pre-IVL and Post-Stent is used</a:t>
            </a:r>
          </a:p>
        </p:txBody>
      </p:sp>
      <p:graphicFrame>
        <p:nvGraphicFramePr>
          <p:cNvPr id="8" name="Table 7">
            <a:extLst>
              <a:ext uri="{FF2B5EF4-FFF2-40B4-BE49-F238E27FC236}">
                <a16:creationId xmlns:a16="http://schemas.microsoft.com/office/drawing/2014/main" id="{B07FAB0D-22F8-4A35-BD97-373599293633}"/>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320516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A4A0-49B7-8A33-FA40-D788A4E15892}"/>
              </a:ext>
            </a:extLst>
          </p:cNvPr>
          <p:cNvSpPr>
            <a:spLocks noGrp="1"/>
          </p:cNvSpPr>
          <p:nvPr>
            <p:ph type="title"/>
          </p:nvPr>
        </p:nvSpPr>
        <p:spPr/>
        <p:txBody>
          <a:bodyPr/>
          <a:lstStyle/>
          <a:p>
            <a:r>
              <a:rPr lang="en-US" dirty="0"/>
              <a:t>CLIP</a:t>
            </a:r>
          </a:p>
        </p:txBody>
      </p:sp>
      <p:sp>
        <p:nvSpPr>
          <p:cNvPr id="3" name="Content Placeholder 2">
            <a:extLst>
              <a:ext uri="{FF2B5EF4-FFF2-40B4-BE49-F238E27FC236}">
                <a16:creationId xmlns:a16="http://schemas.microsoft.com/office/drawing/2014/main" id="{F7F6CB5A-F52D-1DE0-729E-8BC3EDC81514}"/>
              </a:ext>
            </a:extLst>
          </p:cNvPr>
          <p:cNvSpPr>
            <a:spLocks noGrp="1"/>
          </p:cNvSpPr>
          <p:nvPr>
            <p:ph idx="1"/>
          </p:nvPr>
        </p:nvSpPr>
        <p:spPr/>
        <p:txBody>
          <a:bodyPr/>
          <a:lstStyle/>
          <a:p>
            <a:r>
              <a:rPr lang="en-US" dirty="0"/>
              <a:t>CLIP significantly improves 3D nnU-Net segmentation</a:t>
            </a:r>
          </a:p>
          <a:p>
            <a:r>
              <a:rPr lang="en-US" dirty="0"/>
              <a:t>Using co-register multi-modal datasets with CLIP can yield a comparable improvement as fully annotated data lumen and wall datasets</a:t>
            </a:r>
          </a:p>
        </p:txBody>
      </p:sp>
      <p:pic>
        <p:nvPicPr>
          <p:cNvPr id="4104" name="Picture 8">
            <a:extLst>
              <a:ext uri="{FF2B5EF4-FFF2-40B4-BE49-F238E27FC236}">
                <a16:creationId xmlns:a16="http://schemas.microsoft.com/office/drawing/2014/main" id="{542F7A4F-D7E8-D890-089A-E5456DD77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627" y="3970334"/>
            <a:ext cx="5300745" cy="28015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89F58E0E-F9CD-B15A-DC7B-8AA0D4FB3297}"/>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772741351"/>
                  </a:ext>
                </a:extLst>
              </a:tr>
            </a:tbl>
          </a:graphicData>
        </a:graphic>
      </p:graphicFrame>
      <p:sp>
        <p:nvSpPr>
          <p:cNvPr id="5" name="TextBox 4">
            <a:extLst>
              <a:ext uri="{FF2B5EF4-FFF2-40B4-BE49-F238E27FC236}">
                <a16:creationId xmlns:a16="http://schemas.microsoft.com/office/drawing/2014/main" id="{654E3433-D483-D861-5216-FAC8AC07006A}"/>
              </a:ext>
            </a:extLst>
          </p:cNvPr>
          <p:cNvSpPr txBox="1"/>
          <p:nvPr/>
        </p:nvSpPr>
        <p:spPr>
          <a:xfrm rot="16200000">
            <a:off x="2604371" y="5136776"/>
            <a:ext cx="1313180" cy="369332"/>
          </a:xfrm>
          <a:prstGeom prst="rect">
            <a:avLst/>
          </a:prstGeom>
          <a:noFill/>
        </p:spPr>
        <p:txBody>
          <a:bodyPr wrap="none" rtlCol="0">
            <a:spAutoFit/>
          </a:bodyPr>
          <a:lstStyle/>
          <a:p>
            <a:r>
              <a:rPr lang="en-US" dirty="0">
                <a:solidFill>
                  <a:srgbClr val="FF0000"/>
                </a:solidFill>
              </a:rPr>
              <a:t>Dice score</a:t>
            </a:r>
          </a:p>
        </p:txBody>
      </p:sp>
    </p:spTree>
    <p:extLst>
      <p:ext uri="{BB962C8B-B14F-4D97-AF65-F5344CB8AC3E}">
        <p14:creationId xmlns:p14="http://schemas.microsoft.com/office/powerpoint/2010/main" val="819382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2AB6-EFDB-8D0E-EE24-9F6C27068E2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73C450A-475C-EB06-48E4-1FFF0B48D254}"/>
              </a:ext>
            </a:extLst>
          </p:cNvPr>
          <p:cNvSpPr>
            <a:spLocks noGrp="1"/>
          </p:cNvSpPr>
          <p:nvPr>
            <p:ph idx="1"/>
          </p:nvPr>
        </p:nvSpPr>
        <p:spPr>
          <a:xfrm>
            <a:off x="1280161" y="2103119"/>
            <a:ext cx="4424680" cy="4594460"/>
          </a:xfrm>
        </p:spPr>
        <p:txBody>
          <a:bodyPr>
            <a:normAutofit fontScale="77500" lnSpcReduction="20000"/>
          </a:bodyPr>
          <a:lstStyle/>
          <a:p>
            <a:r>
              <a:rPr lang="en-US" dirty="0"/>
              <a:t>nnU-Net is the best performing model</a:t>
            </a:r>
          </a:p>
          <a:p>
            <a:r>
              <a:rPr lang="en-US" dirty="0" err="1"/>
              <a:t>LaW</a:t>
            </a:r>
            <a:r>
              <a:rPr lang="en-US" dirty="0"/>
              <a:t> OCT pre-training is significantly beneficial for 3D nnU-Net</a:t>
            </a:r>
          </a:p>
          <a:p>
            <a:r>
              <a:rPr lang="en-US" dirty="0"/>
              <a:t>Transformer-based models require more data annotations </a:t>
            </a:r>
            <a:r>
              <a:rPr lang="en-US" dirty="0">
                <a:solidFill>
                  <a:srgbClr val="FF0000"/>
                </a:solidFill>
              </a:rPr>
              <a:t>and its ability to learn global context of images may not be beneficial to the nature of calcium who is monotonic and local</a:t>
            </a:r>
          </a:p>
          <a:p>
            <a:r>
              <a:rPr lang="en-US" dirty="0"/>
              <a:t>CLIP on co-registered data equally improve 3D nnU-Net while costing less in data acquisition</a:t>
            </a:r>
          </a:p>
        </p:txBody>
      </p:sp>
      <p:graphicFrame>
        <p:nvGraphicFramePr>
          <p:cNvPr id="4" name="Table 3">
            <a:extLst>
              <a:ext uri="{FF2B5EF4-FFF2-40B4-BE49-F238E27FC236}">
                <a16:creationId xmlns:a16="http://schemas.microsoft.com/office/drawing/2014/main" id="{4A577B87-96C6-3923-EBBE-F84B5759B68B}"/>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pic>
        <p:nvPicPr>
          <p:cNvPr id="8194" name="Picture 2">
            <a:extLst>
              <a:ext uri="{FF2B5EF4-FFF2-40B4-BE49-F238E27FC236}">
                <a16:creationId xmlns:a16="http://schemas.microsoft.com/office/drawing/2014/main" id="{EACA216B-7689-801C-50DE-723B10020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62000"/>
            <a:ext cx="6096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E34E90-572A-26EB-C27E-902D1A862628}"/>
              </a:ext>
            </a:extLst>
          </p:cNvPr>
          <p:cNvSpPr txBox="1"/>
          <p:nvPr/>
        </p:nvSpPr>
        <p:spPr>
          <a:xfrm rot="16200000">
            <a:off x="5482753" y="3106271"/>
            <a:ext cx="1313180" cy="369332"/>
          </a:xfrm>
          <a:prstGeom prst="rect">
            <a:avLst/>
          </a:prstGeom>
          <a:noFill/>
        </p:spPr>
        <p:txBody>
          <a:bodyPr wrap="none" rtlCol="0">
            <a:spAutoFit/>
          </a:bodyPr>
          <a:lstStyle/>
          <a:p>
            <a:r>
              <a:rPr lang="en-US" dirty="0">
                <a:solidFill>
                  <a:srgbClr val="FF0000"/>
                </a:solidFill>
              </a:rPr>
              <a:t>Dice score</a:t>
            </a:r>
          </a:p>
        </p:txBody>
      </p:sp>
    </p:spTree>
    <p:extLst>
      <p:ext uri="{BB962C8B-B14F-4D97-AF65-F5344CB8AC3E}">
        <p14:creationId xmlns:p14="http://schemas.microsoft.com/office/powerpoint/2010/main" val="467730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E4BF8-9870-07C7-8CC5-D4E8A78C75E4}"/>
              </a:ext>
            </a:extLst>
          </p:cNvPr>
          <p:cNvSpPr>
            <a:spLocks noGrp="1"/>
          </p:cNvSpPr>
          <p:nvPr>
            <p:ph type="title"/>
          </p:nvPr>
        </p:nvSpPr>
        <p:spPr/>
        <p:txBody>
          <a:bodyPr/>
          <a:lstStyle/>
          <a:p>
            <a:r>
              <a:rPr lang="en-US" dirty="0"/>
              <a:t>Discussion and observation</a:t>
            </a:r>
          </a:p>
        </p:txBody>
      </p:sp>
      <p:sp>
        <p:nvSpPr>
          <p:cNvPr id="3" name="Content Placeholder 2">
            <a:extLst>
              <a:ext uri="{FF2B5EF4-FFF2-40B4-BE49-F238E27FC236}">
                <a16:creationId xmlns:a16="http://schemas.microsoft.com/office/drawing/2014/main" id="{EA883234-884C-7423-9CC7-771231B4C208}"/>
              </a:ext>
            </a:extLst>
          </p:cNvPr>
          <p:cNvSpPr>
            <a:spLocks noGrp="1"/>
          </p:cNvSpPr>
          <p:nvPr>
            <p:ph idx="1"/>
          </p:nvPr>
        </p:nvSpPr>
        <p:spPr/>
        <p:txBody>
          <a:bodyPr/>
          <a:lstStyle/>
          <a:p>
            <a:r>
              <a:rPr lang="en-US" dirty="0"/>
              <a:t>20 datapoints in lumen and wall segmentation might be enough </a:t>
            </a:r>
          </a:p>
        </p:txBody>
      </p:sp>
      <p:pic>
        <p:nvPicPr>
          <p:cNvPr id="5" name="Picture 4">
            <a:extLst>
              <a:ext uri="{FF2B5EF4-FFF2-40B4-BE49-F238E27FC236}">
                <a16:creationId xmlns:a16="http://schemas.microsoft.com/office/drawing/2014/main" id="{A3A0E50A-AE3D-B917-0D84-182CEC115E4B}"/>
              </a:ext>
            </a:extLst>
          </p:cNvPr>
          <p:cNvPicPr>
            <a:picLocks noChangeAspect="1"/>
          </p:cNvPicPr>
          <p:nvPr/>
        </p:nvPicPr>
        <p:blipFill>
          <a:blip r:embed="rId2"/>
          <a:stretch>
            <a:fillRect/>
          </a:stretch>
        </p:blipFill>
        <p:spPr>
          <a:xfrm>
            <a:off x="1561672" y="3145718"/>
            <a:ext cx="4565301" cy="3606270"/>
          </a:xfrm>
          <a:prstGeom prst="rect">
            <a:avLst/>
          </a:prstGeom>
        </p:spPr>
      </p:pic>
      <p:pic>
        <p:nvPicPr>
          <p:cNvPr id="7" name="Picture 6">
            <a:extLst>
              <a:ext uri="{FF2B5EF4-FFF2-40B4-BE49-F238E27FC236}">
                <a16:creationId xmlns:a16="http://schemas.microsoft.com/office/drawing/2014/main" id="{617A5B01-5447-1F60-4836-2C306B7FB475}"/>
              </a:ext>
            </a:extLst>
          </p:cNvPr>
          <p:cNvPicPr>
            <a:picLocks noChangeAspect="1"/>
          </p:cNvPicPr>
          <p:nvPr/>
        </p:nvPicPr>
        <p:blipFill>
          <a:blip r:embed="rId3"/>
          <a:stretch>
            <a:fillRect/>
          </a:stretch>
        </p:blipFill>
        <p:spPr>
          <a:xfrm>
            <a:off x="6324009" y="3148987"/>
            <a:ext cx="4565301" cy="3606271"/>
          </a:xfrm>
          <a:prstGeom prst="rect">
            <a:avLst/>
          </a:prstGeom>
        </p:spPr>
      </p:pic>
      <p:sp>
        <p:nvSpPr>
          <p:cNvPr id="8" name="TextBox 7">
            <a:extLst>
              <a:ext uri="{FF2B5EF4-FFF2-40B4-BE49-F238E27FC236}">
                <a16:creationId xmlns:a16="http://schemas.microsoft.com/office/drawing/2014/main" id="{9C216255-096F-3382-0044-EDEF022C5D8A}"/>
              </a:ext>
            </a:extLst>
          </p:cNvPr>
          <p:cNvSpPr txBox="1"/>
          <p:nvPr/>
        </p:nvSpPr>
        <p:spPr>
          <a:xfrm>
            <a:off x="2831431" y="2499387"/>
            <a:ext cx="8080409" cy="646331"/>
          </a:xfrm>
          <a:prstGeom prst="rect">
            <a:avLst/>
          </a:prstGeom>
          <a:noFill/>
        </p:spPr>
        <p:txBody>
          <a:bodyPr wrap="square" rtlCol="0">
            <a:spAutoFit/>
          </a:bodyPr>
          <a:lstStyle/>
          <a:p>
            <a:r>
              <a:rPr lang="en-US" dirty="0">
                <a:solidFill>
                  <a:srgbClr val="FF0000"/>
                </a:solidFill>
              </a:rPr>
              <a:t>Dice score is not decreasing, but the “confident” (cross entropy loss) may be decreasing. It would be nice to plot the </a:t>
            </a:r>
            <a:r>
              <a:rPr lang="en-US" dirty="0" err="1">
                <a:solidFill>
                  <a:srgbClr val="FF0000"/>
                </a:solidFill>
              </a:rPr>
              <a:t>CELoss</a:t>
            </a:r>
            <a:r>
              <a:rPr lang="en-US" dirty="0">
                <a:solidFill>
                  <a:srgbClr val="FF0000"/>
                </a:solidFill>
              </a:rPr>
              <a:t> as well</a:t>
            </a:r>
          </a:p>
        </p:txBody>
      </p:sp>
    </p:spTree>
    <p:extLst>
      <p:ext uri="{BB962C8B-B14F-4D97-AF65-F5344CB8AC3E}">
        <p14:creationId xmlns:p14="http://schemas.microsoft.com/office/powerpoint/2010/main" val="1208880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4E30-DA3B-8816-35C5-F9FAD0B4443A}"/>
              </a:ext>
            </a:extLst>
          </p:cNvPr>
          <p:cNvSpPr>
            <a:spLocks noGrp="1"/>
          </p:cNvSpPr>
          <p:nvPr>
            <p:ph type="title"/>
          </p:nvPr>
        </p:nvSpPr>
        <p:spPr/>
        <p:txBody>
          <a:bodyPr/>
          <a:lstStyle/>
          <a:p>
            <a:r>
              <a:rPr lang="en-US" dirty="0"/>
              <a:t>Discussion and observation</a:t>
            </a:r>
          </a:p>
        </p:txBody>
      </p:sp>
      <p:sp>
        <p:nvSpPr>
          <p:cNvPr id="3" name="Content Placeholder 2">
            <a:extLst>
              <a:ext uri="{FF2B5EF4-FFF2-40B4-BE49-F238E27FC236}">
                <a16:creationId xmlns:a16="http://schemas.microsoft.com/office/drawing/2014/main" id="{6731B435-FD6C-8257-4F00-30AA42F29033}"/>
              </a:ext>
            </a:extLst>
          </p:cNvPr>
          <p:cNvSpPr>
            <a:spLocks noGrp="1"/>
          </p:cNvSpPr>
          <p:nvPr>
            <p:ph idx="1"/>
          </p:nvPr>
        </p:nvSpPr>
        <p:spPr/>
        <p:txBody>
          <a:bodyPr/>
          <a:lstStyle/>
          <a:p>
            <a:r>
              <a:rPr lang="en-US" dirty="0"/>
              <a:t>More data annotation would improve calcium segmentation</a:t>
            </a:r>
          </a:p>
        </p:txBody>
      </p:sp>
      <p:pic>
        <p:nvPicPr>
          <p:cNvPr id="5" name="Picture 4">
            <a:extLst>
              <a:ext uri="{FF2B5EF4-FFF2-40B4-BE49-F238E27FC236}">
                <a16:creationId xmlns:a16="http://schemas.microsoft.com/office/drawing/2014/main" id="{8B9A1EAF-86FA-D42B-FA48-642E6E823195}"/>
              </a:ext>
            </a:extLst>
          </p:cNvPr>
          <p:cNvPicPr>
            <a:picLocks noChangeAspect="1"/>
          </p:cNvPicPr>
          <p:nvPr/>
        </p:nvPicPr>
        <p:blipFill>
          <a:blip r:embed="rId2"/>
          <a:stretch>
            <a:fillRect/>
          </a:stretch>
        </p:blipFill>
        <p:spPr>
          <a:xfrm>
            <a:off x="3769863" y="3183027"/>
            <a:ext cx="4652274" cy="3674973"/>
          </a:xfrm>
          <a:prstGeom prst="rect">
            <a:avLst/>
          </a:prstGeom>
        </p:spPr>
      </p:pic>
    </p:spTree>
    <p:extLst>
      <p:ext uri="{BB962C8B-B14F-4D97-AF65-F5344CB8AC3E}">
        <p14:creationId xmlns:p14="http://schemas.microsoft.com/office/powerpoint/2010/main" val="201442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B4A7-FA20-2595-D1CB-EA011C6BC316}"/>
              </a:ext>
            </a:extLst>
          </p:cNvPr>
          <p:cNvSpPr>
            <a:spLocks noGrp="1"/>
          </p:cNvSpPr>
          <p:nvPr>
            <p:ph type="title"/>
          </p:nvPr>
        </p:nvSpPr>
        <p:spPr/>
        <p:txBody>
          <a:bodyPr/>
          <a:lstStyle/>
          <a:p>
            <a:r>
              <a:rPr lang="en-US" dirty="0"/>
              <a:t>Executive Summary (</a:t>
            </a:r>
            <a:r>
              <a:rPr lang="en-US" dirty="0" err="1"/>
              <a:t>conT</a:t>
            </a:r>
            <a:r>
              <a:rPr lang="en-US" dirty="0"/>
              <a:t>’)</a:t>
            </a:r>
          </a:p>
        </p:txBody>
      </p:sp>
      <p:sp>
        <p:nvSpPr>
          <p:cNvPr id="3" name="Content Placeholder 2">
            <a:extLst>
              <a:ext uri="{FF2B5EF4-FFF2-40B4-BE49-F238E27FC236}">
                <a16:creationId xmlns:a16="http://schemas.microsoft.com/office/drawing/2014/main" id="{7D330B23-0DE9-DFF5-628A-F2C4489CD322}"/>
              </a:ext>
            </a:extLst>
          </p:cNvPr>
          <p:cNvSpPr>
            <a:spLocks noGrp="1"/>
          </p:cNvSpPr>
          <p:nvPr>
            <p:ph idx="1"/>
          </p:nvPr>
        </p:nvSpPr>
        <p:spPr/>
        <p:txBody>
          <a:bodyPr>
            <a:noAutofit/>
          </a:bodyPr>
          <a:lstStyle/>
          <a:p>
            <a:r>
              <a:rPr lang="en-US" dirty="0"/>
              <a:t>Fine-tuning transformer-based models is not as good as CNN-based nnU-Net</a:t>
            </a:r>
          </a:p>
          <a:p>
            <a:r>
              <a:rPr lang="en-US" dirty="0"/>
              <a:t>Unimodal SSL algorithms are not outperforming the best nnU-Net models</a:t>
            </a:r>
          </a:p>
          <a:p>
            <a:r>
              <a:rPr lang="en-US" dirty="0"/>
              <a:t>Multi-modal SSL on co-registered OCT images is as effective as pre-training the model with a larger annotated OCT while potentially requires lower cost of obtaining the data</a:t>
            </a:r>
          </a:p>
        </p:txBody>
      </p:sp>
      <p:graphicFrame>
        <p:nvGraphicFramePr>
          <p:cNvPr id="4" name="Table 3">
            <a:extLst>
              <a:ext uri="{FF2B5EF4-FFF2-40B4-BE49-F238E27FC236}">
                <a16:creationId xmlns:a16="http://schemas.microsoft.com/office/drawing/2014/main" id="{450278EB-71CD-8AF0-08F2-F4D58FD52A9A}"/>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2529794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669C-3082-2323-789A-12B379E00DE1}"/>
              </a:ext>
            </a:extLst>
          </p:cNvPr>
          <p:cNvSpPr>
            <a:spLocks noGrp="1"/>
          </p:cNvSpPr>
          <p:nvPr>
            <p:ph type="title"/>
          </p:nvPr>
        </p:nvSpPr>
        <p:spPr/>
        <p:txBody>
          <a:bodyPr/>
          <a:lstStyle/>
          <a:p>
            <a:r>
              <a:rPr lang="en-US" dirty="0"/>
              <a:t>Discussion and observation</a:t>
            </a:r>
          </a:p>
        </p:txBody>
      </p:sp>
      <p:sp>
        <p:nvSpPr>
          <p:cNvPr id="3" name="Content Placeholder 2">
            <a:extLst>
              <a:ext uri="{FF2B5EF4-FFF2-40B4-BE49-F238E27FC236}">
                <a16:creationId xmlns:a16="http://schemas.microsoft.com/office/drawing/2014/main" id="{71FEB2D0-FFDB-4883-82D5-319D3F244073}"/>
              </a:ext>
            </a:extLst>
          </p:cNvPr>
          <p:cNvSpPr>
            <a:spLocks noGrp="1"/>
          </p:cNvSpPr>
          <p:nvPr>
            <p:ph idx="1"/>
          </p:nvPr>
        </p:nvSpPr>
        <p:spPr/>
        <p:txBody>
          <a:bodyPr/>
          <a:lstStyle/>
          <a:p>
            <a:r>
              <a:rPr lang="en-US" dirty="0"/>
              <a:t>Visually good features do not always lead to a higher performance in segmentation</a:t>
            </a:r>
          </a:p>
        </p:txBody>
      </p:sp>
      <p:pic>
        <p:nvPicPr>
          <p:cNvPr id="5" name="Picture 4">
            <a:extLst>
              <a:ext uri="{FF2B5EF4-FFF2-40B4-BE49-F238E27FC236}">
                <a16:creationId xmlns:a16="http://schemas.microsoft.com/office/drawing/2014/main" id="{EBFC4D48-AF05-EFF4-EB9E-B2687A77C995}"/>
              </a:ext>
            </a:extLst>
          </p:cNvPr>
          <p:cNvPicPr>
            <a:picLocks noChangeAspect="1"/>
          </p:cNvPicPr>
          <p:nvPr/>
        </p:nvPicPr>
        <p:blipFill>
          <a:blip r:embed="rId2"/>
          <a:stretch>
            <a:fillRect/>
          </a:stretch>
        </p:blipFill>
        <p:spPr>
          <a:xfrm>
            <a:off x="6218895" y="5361619"/>
            <a:ext cx="3209829" cy="1246649"/>
          </a:xfrm>
          <a:prstGeom prst="rect">
            <a:avLst/>
          </a:prstGeom>
        </p:spPr>
      </p:pic>
      <p:sp>
        <p:nvSpPr>
          <p:cNvPr id="6" name="TextBox 5">
            <a:extLst>
              <a:ext uri="{FF2B5EF4-FFF2-40B4-BE49-F238E27FC236}">
                <a16:creationId xmlns:a16="http://schemas.microsoft.com/office/drawing/2014/main" id="{02C07756-FDE1-8376-6D31-DE07799F94F5}"/>
              </a:ext>
            </a:extLst>
          </p:cNvPr>
          <p:cNvSpPr txBox="1"/>
          <p:nvPr/>
        </p:nvSpPr>
        <p:spPr>
          <a:xfrm>
            <a:off x="6399604" y="4986966"/>
            <a:ext cx="3326552" cy="369332"/>
          </a:xfrm>
          <a:prstGeom prst="rect">
            <a:avLst/>
          </a:prstGeom>
          <a:noFill/>
        </p:spPr>
        <p:txBody>
          <a:bodyPr wrap="none" rtlCol="0">
            <a:spAutoFit/>
          </a:bodyPr>
          <a:lstStyle/>
          <a:p>
            <a:r>
              <a:rPr lang="en-US" dirty="0"/>
              <a:t>Features from RADIO model </a:t>
            </a:r>
          </a:p>
        </p:txBody>
      </p:sp>
      <p:pic>
        <p:nvPicPr>
          <p:cNvPr id="8" name="Picture 7">
            <a:extLst>
              <a:ext uri="{FF2B5EF4-FFF2-40B4-BE49-F238E27FC236}">
                <a16:creationId xmlns:a16="http://schemas.microsoft.com/office/drawing/2014/main" id="{F8EA3AF5-ABDE-ABD2-658B-F7BBB04E240C}"/>
              </a:ext>
            </a:extLst>
          </p:cNvPr>
          <p:cNvPicPr>
            <a:picLocks noChangeAspect="1"/>
          </p:cNvPicPr>
          <p:nvPr/>
        </p:nvPicPr>
        <p:blipFill rotWithShape="1">
          <a:blip r:embed="rId3"/>
          <a:srcRect b="75296"/>
          <a:stretch/>
        </p:blipFill>
        <p:spPr>
          <a:xfrm>
            <a:off x="6399604" y="3237227"/>
            <a:ext cx="2604817" cy="1663364"/>
          </a:xfrm>
          <a:prstGeom prst="rect">
            <a:avLst/>
          </a:prstGeom>
        </p:spPr>
      </p:pic>
      <p:pic>
        <p:nvPicPr>
          <p:cNvPr id="9" name="Picture 8">
            <a:extLst>
              <a:ext uri="{FF2B5EF4-FFF2-40B4-BE49-F238E27FC236}">
                <a16:creationId xmlns:a16="http://schemas.microsoft.com/office/drawing/2014/main" id="{6B6015CD-AD95-6AF4-E898-7C9F27C50231}"/>
              </a:ext>
            </a:extLst>
          </p:cNvPr>
          <p:cNvPicPr>
            <a:picLocks noChangeAspect="1"/>
          </p:cNvPicPr>
          <p:nvPr/>
        </p:nvPicPr>
        <p:blipFill rotWithShape="1">
          <a:blip r:embed="rId3"/>
          <a:srcRect l="36791" t="49774" b="25522"/>
          <a:stretch/>
        </p:blipFill>
        <p:spPr>
          <a:xfrm>
            <a:off x="9085351" y="3237227"/>
            <a:ext cx="1646471" cy="1663364"/>
          </a:xfrm>
          <a:prstGeom prst="rect">
            <a:avLst/>
          </a:prstGeom>
        </p:spPr>
      </p:pic>
      <p:sp>
        <p:nvSpPr>
          <p:cNvPr id="10" name="TextBox 9">
            <a:extLst>
              <a:ext uri="{FF2B5EF4-FFF2-40B4-BE49-F238E27FC236}">
                <a16:creationId xmlns:a16="http://schemas.microsoft.com/office/drawing/2014/main" id="{ACB25739-91D2-EE1D-E6F4-7835BDA324E6}"/>
              </a:ext>
            </a:extLst>
          </p:cNvPr>
          <p:cNvSpPr txBox="1"/>
          <p:nvPr/>
        </p:nvSpPr>
        <p:spPr>
          <a:xfrm>
            <a:off x="6399604" y="2876888"/>
            <a:ext cx="3121367" cy="369332"/>
          </a:xfrm>
          <a:prstGeom prst="rect">
            <a:avLst/>
          </a:prstGeom>
          <a:noFill/>
        </p:spPr>
        <p:txBody>
          <a:bodyPr wrap="none" rtlCol="0">
            <a:spAutoFit/>
          </a:bodyPr>
          <a:lstStyle/>
          <a:p>
            <a:r>
              <a:rPr lang="en-US" dirty="0"/>
              <a:t>Features from 2D nnU-Net </a:t>
            </a:r>
          </a:p>
        </p:txBody>
      </p:sp>
      <p:pic>
        <p:nvPicPr>
          <p:cNvPr id="11" name="Picture 2">
            <a:extLst>
              <a:ext uri="{FF2B5EF4-FFF2-40B4-BE49-F238E27FC236}">
                <a16:creationId xmlns:a16="http://schemas.microsoft.com/office/drawing/2014/main" id="{5177BC5C-21F0-C10E-6E1A-C1629279B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669" y="4091088"/>
            <a:ext cx="4071189" cy="25171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A700ED4-8F95-75FE-8823-2FDC55CC6566}"/>
              </a:ext>
            </a:extLst>
          </p:cNvPr>
          <p:cNvSpPr txBox="1"/>
          <p:nvPr/>
        </p:nvSpPr>
        <p:spPr>
          <a:xfrm>
            <a:off x="871787" y="2876105"/>
            <a:ext cx="5119444" cy="1477328"/>
          </a:xfrm>
          <a:prstGeom prst="rect">
            <a:avLst/>
          </a:prstGeom>
          <a:noFill/>
        </p:spPr>
        <p:txBody>
          <a:bodyPr wrap="square" rtlCol="0">
            <a:spAutoFit/>
          </a:bodyPr>
          <a:lstStyle/>
          <a:p>
            <a:r>
              <a:rPr lang="en-US" dirty="0">
                <a:solidFill>
                  <a:srgbClr val="FF0000"/>
                </a:solidFill>
              </a:rPr>
              <a:t>Visual feature of the RADIO model can distinguish different morphology of the OCT image. However, calcium is not at semantic level, so this feature might not be beneficial for calcium segmentation.</a:t>
            </a:r>
          </a:p>
        </p:txBody>
      </p:sp>
    </p:spTree>
    <p:extLst>
      <p:ext uri="{BB962C8B-B14F-4D97-AF65-F5344CB8AC3E}">
        <p14:creationId xmlns:p14="http://schemas.microsoft.com/office/powerpoint/2010/main" val="2715526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C9E91-21F7-6E76-0FF3-52B57D795E94}"/>
              </a:ext>
            </a:extLst>
          </p:cNvPr>
          <p:cNvSpPr>
            <a:spLocks noGrp="1"/>
          </p:cNvSpPr>
          <p:nvPr>
            <p:ph type="title"/>
          </p:nvPr>
        </p:nvSpPr>
        <p:spPr/>
        <p:txBody>
          <a:bodyPr/>
          <a:lstStyle/>
          <a:p>
            <a:r>
              <a:rPr lang="en-US" dirty="0"/>
              <a:t>Discussion and observation</a:t>
            </a:r>
          </a:p>
        </p:txBody>
      </p:sp>
      <p:pic>
        <p:nvPicPr>
          <p:cNvPr id="7" name="Picture 6" descr="A collage of images of different colors&#10;&#10;Description automatically generated">
            <a:extLst>
              <a:ext uri="{FF2B5EF4-FFF2-40B4-BE49-F238E27FC236}">
                <a16:creationId xmlns:a16="http://schemas.microsoft.com/office/drawing/2014/main" id="{49D79735-6F47-03E0-8DFF-57E52C0AB80D}"/>
              </a:ext>
            </a:extLst>
          </p:cNvPr>
          <p:cNvPicPr>
            <a:picLocks noChangeAspect="1"/>
          </p:cNvPicPr>
          <p:nvPr/>
        </p:nvPicPr>
        <p:blipFill rotWithShape="1">
          <a:blip r:embed="rId2"/>
          <a:srcRect b="68083"/>
          <a:stretch/>
        </p:blipFill>
        <p:spPr>
          <a:xfrm>
            <a:off x="5498575" y="3664928"/>
            <a:ext cx="5623744" cy="692166"/>
          </a:xfrm>
          <a:prstGeom prst="rect">
            <a:avLst/>
          </a:prstGeom>
        </p:spPr>
      </p:pic>
      <p:pic>
        <p:nvPicPr>
          <p:cNvPr id="11" name="Content Placeholder 10" descr="A collage of images of different colors&#10;&#10;Description automatically generated">
            <a:extLst>
              <a:ext uri="{FF2B5EF4-FFF2-40B4-BE49-F238E27FC236}">
                <a16:creationId xmlns:a16="http://schemas.microsoft.com/office/drawing/2014/main" id="{40C184DF-8239-BD15-2765-B01D3E65CC90}"/>
              </a:ext>
            </a:extLst>
          </p:cNvPr>
          <p:cNvPicPr>
            <a:picLocks noGrp="1" noChangeAspect="1"/>
          </p:cNvPicPr>
          <p:nvPr>
            <p:ph idx="1"/>
          </p:nvPr>
        </p:nvPicPr>
        <p:blipFill rotWithShape="1">
          <a:blip r:embed="rId3"/>
          <a:srcRect b="67055"/>
          <a:stretch/>
        </p:blipFill>
        <p:spPr>
          <a:xfrm>
            <a:off x="5498575" y="4752937"/>
            <a:ext cx="5623744" cy="714459"/>
          </a:xfrm>
        </p:spPr>
      </p:pic>
      <p:pic>
        <p:nvPicPr>
          <p:cNvPr id="12" name="Content Placeholder 10" descr="A collage of images of different colors&#10;&#10;Description automatically generated">
            <a:extLst>
              <a:ext uri="{FF2B5EF4-FFF2-40B4-BE49-F238E27FC236}">
                <a16:creationId xmlns:a16="http://schemas.microsoft.com/office/drawing/2014/main" id="{9CC7ACB0-694B-2913-B35D-BC63D523A184}"/>
              </a:ext>
            </a:extLst>
          </p:cNvPr>
          <p:cNvPicPr>
            <a:picLocks noChangeAspect="1"/>
          </p:cNvPicPr>
          <p:nvPr/>
        </p:nvPicPr>
        <p:blipFill rotWithShape="1">
          <a:blip r:embed="rId3"/>
          <a:srcRect t="67536" b="-481"/>
          <a:stretch/>
        </p:blipFill>
        <p:spPr>
          <a:xfrm>
            <a:off x="5498575" y="5770199"/>
            <a:ext cx="5623744" cy="714459"/>
          </a:xfrm>
          <a:prstGeom prst="rect">
            <a:avLst/>
          </a:prstGeom>
        </p:spPr>
      </p:pic>
      <p:pic>
        <p:nvPicPr>
          <p:cNvPr id="13" name="Picture 2">
            <a:extLst>
              <a:ext uri="{FF2B5EF4-FFF2-40B4-BE49-F238E27FC236}">
                <a16:creationId xmlns:a16="http://schemas.microsoft.com/office/drawing/2014/main" id="{D85BE01C-A7A2-4EF7-71B3-59F9878E71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456" y="3798647"/>
            <a:ext cx="4346056" cy="26871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0F56874-4B3D-45CB-B23B-D71A4868F007}"/>
              </a:ext>
            </a:extLst>
          </p:cNvPr>
          <p:cNvSpPr txBox="1"/>
          <p:nvPr/>
        </p:nvSpPr>
        <p:spPr>
          <a:xfrm>
            <a:off x="5498575" y="3305488"/>
            <a:ext cx="543739" cy="369332"/>
          </a:xfrm>
          <a:prstGeom prst="rect">
            <a:avLst/>
          </a:prstGeom>
          <a:noFill/>
        </p:spPr>
        <p:txBody>
          <a:bodyPr wrap="square" rtlCol="0">
            <a:spAutoFit/>
          </a:bodyPr>
          <a:lstStyle/>
          <a:p>
            <a:r>
              <a:rPr lang="en-US" dirty="0" err="1"/>
              <a:t>ViT</a:t>
            </a:r>
            <a:endParaRPr lang="en-US" dirty="0"/>
          </a:p>
        </p:txBody>
      </p:sp>
      <p:sp>
        <p:nvSpPr>
          <p:cNvPr id="15" name="TextBox 14">
            <a:extLst>
              <a:ext uri="{FF2B5EF4-FFF2-40B4-BE49-F238E27FC236}">
                <a16:creationId xmlns:a16="http://schemas.microsoft.com/office/drawing/2014/main" id="{635DE35D-D809-9A59-9B8B-54AC35211BBF}"/>
              </a:ext>
            </a:extLst>
          </p:cNvPr>
          <p:cNvSpPr txBox="1"/>
          <p:nvPr/>
        </p:nvSpPr>
        <p:spPr>
          <a:xfrm>
            <a:off x="5498575" y="4367297"/>
            <a:ext cx="3018775" cy="369332"/>
          </a:xfrm>
          <a:prstGeom prst="rect">
            <a:avLst/>
          </a:prstGeom>
          <a:noFill/>
        </p:spPr>
        <p:txBody>
          <a:bodyPr wrap="square" rtlCol="0">
            <a:spAutoFit/>
          </a:bodyPr>
          <a:lstStyle/>
          <a:p>
            <a:r>
              <a:rPr lang="en-US" dirty="0" err="1"/>
              <a:t>ViT</a:t>
            </a:r>
            <a:r>
              <a:rPr lang="en-US" dirty="0"/>
              <a:t> (V-JEPA VideoMix2M)</a:t>
            </a:r>
          </a:p>
        </p:txBody>
      </p:sp>
      <p:sp>
        <p:nvSpPr>
          <p:cNvPr id="16" name="TextBox 15">
            <a:extLst>
              <a:ext uri="{FF2B5EF4-FFF2-40B4-BE49-F238E27FC236}">
                <a16:creationId xmlns:a16="http://schemas.microsoft.com/office/drawing/2014/main" id="{539969BE-E59C-DCE3-62E8-E2CF4C5E4EC3}"/>
              </a:ext>
            </a:extLst>
          </p:cNvPr>
          <p:cNvSpPr txBox="1"/>
          <p:nvPr/>
        </p:nvSpPr>
        <p:spPr>
          <a:xfrm>
            <a:off x="5498575" y="5452977"/>
            <a:ext cx="3018775" cy="369332"/>
          </a:xfrm>
          <a:prstGeom prst="rect">
            <a:avLst/>
          </a:prstGeom>
          <a:noFill/>
        </p:spPr>
        <p:txBody>
          <a:bodyPr wrap="square" rtlCol="0">
            <a:spAutoFit/>
          </a:bodyPr>
          <a:lstStyle/>
          <a:p>
            <a:r>
              <a:rPr lang="en-US" dirty="0"/>
              <a:t>Original image</a:t>
            </a:r>
          </a:p>
        </p:txBody>
      </p:sp>
      <p:sp>
        <p:nvSpPr>
          <p:cNvPr id="17" name="Content Placeholder 2">
            <a:extLst>
              <a:ext uri="{FF2B5EF4-FFF2-40B4-BE49-F238E27FC236}">
                <a16:creationId xmlns:a16="http://schemas.microsoft.com/office/drawing/2014/main" id="{3048A785-2B1C-2A58-88B8-2B87B4FE4835}"/>
              </a:ext>
            </a:extLst>
          </p:cNvPr>
          <p:cNvSpPr txBox="1">
            <a:spLocks/>
          </p:cNvSpPr>
          <p:nvPr/>
        </p:nvSpPr>
        <p:spPr>
          <a:xfrm>
            <a:off x="1280160" y="2103119"/>
            <a:ext cx="10087699" cy="41148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Visually good features do not always lead to a higher performance in segmentation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847540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2ACF-CD5E-E182-F56E-3E8814DF14FE}"/>
              </a:ext>
            </a:extLst>
          </p:cNvPr>
          <p:cNvSpPr>
            <a:spLocks noGrp="1"/>
          </p:cNvSpPr>
          <p:nvPr>
            <p:ph type="title"/>
          </p:nvPr>
        </p:nvSpPr>
        <p:spPr/>
        <p:txBody>
          <a:bodyPr/>
          <a:lstStyle/>
          <a:p>
            <a:r>
              <a:rPr lang="en-US" dirty="0"/>
              <a:t>SSL Pre-training</a:t>
            </a:r>
          </a:p>
        </p:txBody>
      </p:sp>
      <p:sp>
        <p:nvSpPr>
          <p:cNvPr id="3" name="Content Placeholder 2">
            <a:extLst>
              <a:ext uri="{FF2B5EF4-FFF2-40B4-BE49-F238E27FC236}">
                <a16:creationId xmlns:a16="http://schemas.microsoft.com/office/drawing/2014/main" id="{83439ECC-1036-C305-9C52-750B98FEC061}"/>
              </a:ext>
            </a:extLst>
          </p:cNvPr>
          <p:cNvSpPr>
            <a:spLocks noGrp="1"/>
          </p:cNvSpPr>
          <p:nvPr>
            <p:ph idx="1"/>
          </p:nvPr>
        </p:nvSpPr>
        <p:spPr/>
        <p:txBody>
          <a:bodyPr/>
          <a:lstStyle/>
          <a:p>
            <a:r>
              <a:rPr lang="en-US" dirty="0"/>
              <a:t>A model can be successful with Genesis pre-text task</a:t>
            </a:r>
          </a:p>
          <a:p>
            <a:r>
              <a:rPr lang="en-US" dirty="0"/>
              <a:t>The same is not true for V-JEPA and CLIP</a:t>
            </a:r>
          </a:p>
        </p:txBody>
      </p:sp>
      <p:pic>
        <p:nvPicPr>
          <p:cNvPr id="5" name="Picture 4">
            <a:extLst>
              <a:ext uri="{FF2B5EF4-FFF2-40B4-BE49-F238E27FC236}">
                <a16:creationId xmlns:a16="http://schemas.microsoft.com/office/drawing/2014/main" id="{26BEDB6C-0C37-7C58-4F1A-1FB8D3816F40}"/>
              </a:ext>
            </a:extLst>
          </p:cNvPr>
          <p:cNvPicPr>
            <a:picLocks noChangeAspect="1"/>
          </p:cNvPicPr>
          <p:nvPr/>
        </p:nvPicPr>
        <p:blipFill>
          <a:blip r:embed="rId2"/>
          <a:stretch>
            <a:fillRect/>
          </a:stretch>
        </p:blipFill>
        <p:spPr>
          <a:xfrm>
            <a:off x="1000381" y="3141104"/>
            <a:ext cx="3553251" cy="2760799"/>
          </a:xfrm>
          <a:prstGeom prst="rect">
            <a:avLst/>
          </a:prstGeom>
        </p:spPr>
      </p:pic>
      <p:pic>
        <p:nvPicPr>
          <p:cNvPr id="7" name="Picture 6">
            <a:extLst>
              <a:ext uri="{FF2B5EF4-FFF2-40B4-BE49-F238E27FC236}">
                <a16:creationId xmlns:a16="http://schemas.microsoft.com/office/drawing/2014/main" id="{F8D5E507-7A73-1271-2949-35428EFF18BC}"/>
              </a:ext>
            </a:extLst>
          </p:cNvPr>
          <p:cNvPicPr>
            <a:picLocks noChangeAspect="1"/>
          </p:cNvPicPr>
          <p:nvPr/>
        </p:nvPicPr>
        <p:blipFill>
          <a:blip r:embed="rId3"/>
          <a:stretch>
            <a:fillRect/>
          </a:stretch>
        </p:blipFill>
        <p:spPr>
          <a:xfrm>
            <a:off x="4665528" y="3141104"/>
            <a:ext cx="3553251" cy="2760799"/>
          </a:xfrm>
          <a:prstGeom prst="rect">
            <a:avLst/>
          </a:prstGeom>
        </p:spPr>
      </p:pic>
      <p:pic>
        <p:nvPicPr>
          <p:cNvPr id="9" name="Picture 8">
            <a:extLst>
              <a:ext uri="{FF2B5EF4-FFF2-40B4-BE49-F238E27FC236}">
                <a16:creationId xmlns:a16="http://schemas.microsoft.com/office/drawing/2014/main" id="{6AC3FED2-4F24-773F-D4C2-598EFF0402ED}"/>
              </a:ext>
            </a:extLst>
          </p:cNvPr>
          <p:cNvPicPr>
            <a:picLocks noChangeAspect="1"/>
          </p:cNvPicPr>
          <p:nvPr/>
        </p:nvPicPr>
        <p:blipFill>
          <a:blip r:embed="rId4"/>
          <a:stretch>
            <a:fillRect/>
          </a:stretch>
        </p:blipFill>
        <p:spPr>
          <a:xfrm>
            <a:off x="8358969" y="3141104"/>
            <a:ext cx="3495733" cy="2760799"/>
          </a:xfrm>
          <a:prstGeom prst="rect">
            <a:avLst/>
          </a:prstGeom>
        </p:spPr>
      </p:pic>
      <p:sp>
        <p:nvSpPr>
          <p:cNvPr id="10" name="TextBox 9">
            <a:extLst>
              <a:ext uri="{FF2B5EF4-FFF2-40B4-BE49-F238E27FC236}">
                <a16:creationId xmlns:a16="http://schemas.microsoft.com/office/drawing/2014/main" id="{3E6B8372-AAE7-F1AB-A23F-607972BEB50A}"/>
              </a:ext>
            </a:extLst>
          </p:cNvPr>
          <p:cNvSpPr txBox="1"/>
          <p:nvPr/>
        </p:nvSpPr>
        <p:spPr>
          <a:xfrm>
            <a:off x="2044632" y="5997437"/>
            <a:ext cx="8558753" cy="646331"/>
          </a:xfrm>
          <a:prstGeom prst="rect">
            <a:avLst/>
          </a:prstGeom>
          <a:noFill/>
        </p:spPr>
        <p:txBody>
          <a:bodyPr wrap="none" rtlCol="0">
            <a:spAutoFit/>
          </a:bodyPr>
          <a:lstStyle/>
          <a:p>
            <a:r>
              <a:rPr lang="en-US" dirty="0"/>
              <a:t>V-JPEA loss may not always converge, and the author does not address how</a:t>
            </a:r>
          </a:p>
          <a:p>
            <a:r>
              <a:rPr lang="en-US" dirty="0"/>
              <a:t>The nature of this pre-text task makes it more difficult to trace the issue</a:t>
            </a:r>
          </a:p>
        </p:txBody>
      </p:sp>
    </p:spTree>
    <p:extLst>
      <p:ext uri="{BB962C8B-B14F-4D97-AF65-F5344CB8AC3E}">
        <p14:creationId xmlns:p14="http://schemas.microsoft.com/office/powerpoint/2010/main" val="201676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6BCD5-7A65-7777-EF99-D4A35CC97BF5}"/>
              </a:ext>
            </a:extLst>
          </p:cNvPr>
          <p:cNvSpPr>
            <a:spLocks noGrp="1"/>
          </p:cNvSpPr>
          <p:nvPr>
            <p:ph type="title"/>
          </p:nvPr>
        </p:nvSpPr>
        <p:spPr/>
        <p:txBody>
          <a:bodyPr/>
          <a:lstStyle/>
          <a:p>
            <a:r>
              <a:rPr lang="en-US" dirty="0"/>
              <a:t>SSL Pre-training (V-JEPA)</a:t>
            </a:r>
          </a:p>
        </p:txBody>
      </p:sp>
      <p:pic>
        <p:nvPicPr>
          <p:cNvPr id="9" name="Picture 8">
            <a:extLst>
              <a:ext uri="{FF2B5EF4-FFF2-40B4-BE49-F238E27FC236}">
                <a16:creationId xmlns:a16="http://schemas.microsoft.com/office/drawing/2014/main" id="{2B9AE5D2-21D2-A5E6-CCC1-21836947D513}"/>
              </a:ext>
            </a:extLst>
          </p:cNvPr>
          <p:cNvPicPr>
            <a:picLocks noChangeAspect="1"/>
          </p:cNvPicPr>
          <p:nvPr/>
        </p:nvPicPr>
        <p:blipFill>
          <a:blip r:embed="rId2"/>
          <a:stretch>
            <a:fillRect/>
          </a:stretch>
        </p:blipFill>
        <p:spPr>
          <a:xfrm>
            <a:off x="824141" y="1831951"/>
            <a:ext cx="2853160" cy="2139870"/>
          </a:xfrm>
          <a:prstGeom prst="rect">
            <a:avLst/>
          </a:prstGeom>
        </p:spPr>
      </p:pic>
      <p:pic>
        <p:nvPicPr>
          <p:cNvPr id="11" name="Picture 10">
            <a:extLst>
              <a:ext uri="{FF2B5EF4-FFF2-40B4-BE49-F238E27FC236}">
                <a16:creationId xmlns:a16="http://schemas.microsoft.com/office/drawing/2014/main" id="{A01779A9-DCCF-7866-0C3A-5EF32AC94AA0}"/>
              </a:ext>
            </a:extLst>
          </p:cNvPr>
          <p:cNvPicPr>
            <a:picLocks noChangeAspect="1"/>
          </p:cNvPicPr>
          <p:nvPr/>
        </p:nvPicPr>
        <p:blipFill>
          <a:blip r:embed="rId3"/>
          <a:stretch>
            <a:fillRect/>
          </a:stretch>
        </p:blipFill>
        <p:spPr>
          <a:xfrm>
            <a:off x="3677301" y="1831951"/>
            <a:ext cx="2853160" cy="2139870"/>
          </a:xfrm>
          <a:prstGeom prst="rect">
            <a:avLst/>
          </a:prstGeom>
        </p:spPr>
      </p:pic>
      <p:sp>
        <p:nvSpPr>
          <p:cNvPr id="12" name="TextBox 11">
            <a:extLst>
              <a:ext uri="{FF2B5EF4-FFF2-40B4-BE49-F238E27FC236}">
                <a16:creationId xmlns:a16="http://schemas.microsoft.com/office/drawing/2014/main" id="{74D25433-846C-96A1-D869-0AD53093C67B}"/>
              </a:ext>
            </a:extLst>
          </p:cNvPr>
          <p:cNvSpPr txBox="1"/>
          <p:nvPr/>
        </p:nvSpPr>
        <p:spPr>
          <a:xfrm>
            <a:off x="1138878" y="3970034"/>
            <a:ext cx="2223686" cy="369332"/>
          </a:xfrm>
          <a:prstGeom prst="rect">
            <a:avLst/>
          </a:prstGeom>
          <a:noFill/>
        </p:spPr>
        <p:txBody>
          <a:bodyPr wrap="none" rtlCol="0">
            <a:spAutoFit/>
          </a:bodyPr>
          <a:lstStyle/>
          <a:p>
            <a:r>
              <a:rPr lang="en-US" dirty="0"/>
              <a:t>Epoch 0 Iteration 2</a:t>
            </a:r>
          </a:p>
        </p:txBody>
      </p:sp>
      <p:sp>
        <p:nvSpPr>
          <p:cNvPr id="13" name="TextBox 12">
            <a:extLst>
              <a:ext uri="{FF2B5EF4-FFF2-40B4-BE49-F238E27FC236}">
                <a16:creationId xmlns:a16="http://schemas.microsoft.com/office/drawing/2014/main" id="{E27FAFD3-0C3E-5AF5-E5D7-78A663132523}"/>
              </a:ext>
            </a:extLst>
          </p:cNvPr>
          <p:cNvSpPr txBox="1"/>
          <p:nvPr/>
        </p:nvSpPr>
        <p:spPr>
          <a:xfrm>
            <a:off x="3922055" y="3970034"/>
            <a:ext cx="2608406" cy="369332"/>
          </a:xfrm>
          <a:prstGeom prst="rect">
            <a:avLst/>
          </a:prstGeom>
          <a:noFill/>
        </p:spPr>
        <p:txBody>
          <a:bodyPr wrap="none" rtlCol="0">
            <a:spAutoFit/>
          </a:bodyPr>
          <a:lstStyle/>
          <a:p>
            <a:r>
              <a:rPr lang="en-US" dirty="0"/>
              <a:t>Epoch 67 Iteration 298</a:t>
            </a:r>
          </a:p>
        </p:txBody>
      </p:sp>
      <p:sp>
        <p:nvSpPr>
          <p:cNvPr id="15" name="TextBox 14">
            <a:extLst>
              <a:ext uri="{FF2B5EF4-FFF2-40B4-BE49-F238E27FC236}">
                <a16:creationId xmlns:a16="http://schemas.microsoft.com/office/drawing/2014/main" id="{CE320A45-A4BC-00E0-D8F9-409D9BD758B9}"/>
              </a:ext>
            </a:extLst>
          </p:cNvPr>
          <p:cNvSpPr txBox="1"/>
          <p:nvPr/>
        </p:nvSpPr>
        <p:spPr>
          <a:xfrm>
            <a:off x="6652838" y="3970034"/>
            <a:ext cx="2608406" cy="369332"/>
          </a:xfrm>
          <a:prstGeom prst="rect">
            <a:avLst/>
          </a:prstGeom>
          <a:noFill/>
        </p:spPr>
        <p:txBody>
          <a:bodyPr wrap="none" rtlCol="0">
            <a:spAutoFit/>
          </a:bodyPr>
          <a:lstStyle/>
          <a:p>
            <a:r>
              <a:rPr lang="en-US" dirty="0"/>
              <a:t>Epoch 99 Iteration 299</a:t>
            </a:r>
          </a:p>
        </p:txBody>
      </p:sp>
      <p:pic>
        <p:nvPicPr>
          <p:cNvPr id="17" name="Picture 16">
            <a:extLst>
              <a:ext uri="{FF2B5EF4-FFF2-40B4-BE49-F238E27FC236}">
                <a16:creationId xmlns:a16="http://schemas.microsoft.com/office/drawing/2014/main" id="{EB489D23-8841-9DEA-4533-935349226ACA}"/>
              </a:ext>
            </a:extLst>
          </p:cNvPr>
          <p:cNvPicPr>
            <a:picLocks noChangeAspect="1"/>
          </p:cNvPicPr>
          <p:nvPr/>
        </p:nvPicPr>
        <p:blipFill>
          <a:blip r:embed="rId4"/>
          <a:stretch>
            <a:fillRect/>
          </a:stretch>
        </p:blipFill>
        <p:spPr>
          <a:xfrm>
            <a:off x="6530461" y="1831951"/>
            <a:ext cx="2853160" cy="2139870"/>
          </a:xfrm>
          <a:prstGeom prst="rect">
            <a:avLst/>
          </a:prstGeom>
        </p:spPr>
      </p:pic>
      <p:pic>
        <p:nvPicPr>
          <p:cNvPr id="19" name="Picture 18">
            <a:extLst>
              <a:ext uri="{FF2B5EF4-FFF2-40B4-BE49-F238E27FC236}">
                <a16:creationId xmlns:a16="http://schemas.microsoft.com/office/drawing/2014/main" id="{09A340DA-461A-EDB1-93F6-D9D943E669AB}"/>
              </a:ext>
            </a:extLst>
          </p:cNvPr>
          <p:cNvPicPr>
            <a:picLocks noChangeAspect="1"/>
          </p:cNvPicPr>
          <p:nvPr/>
        </p:nvPicPr>
        <p:blipFill>
          <a:blip r:embed="rId5"/>
          <a:stretch>
            <a:fillRect/>
          </a:stretch>
        </p:blipFill>
        <p:spPr>
          <a:xfrm>
            <a:off x="9261244" y="1830164"/>
            <a:ext cx="2853161" cy="2139870"/>
          </a:xfrm>
          <a:prstGeom prst="rect">
            <a:avLst/>
          </a:prstGeom>
        </p:spPr>
      </p:pic>
      <p:sp>
        <p:nvSpPr>
          <p:cNvPr id="20" name="TextBox 19">
            <a:extLst>
              <a:ext uri="{FF2B5EF4-FFF2-40B4-BE49-F238E27FC236}">
                <a16:creationId xmlns:a16="http://schemas.microsoft.com/office/drawing/2014/main" id="{DCD932C5-FD25-9D40-9BCA-5370353479D8}"/>
              </a:ext>
            </a:extLst>
          </p:cNvPr>
          <p:cNvSpPr txBox="1"/>
          <p:nvPr/>
        </p:nvSpPr>
        <p:spPr>
          <a:xfrm>
            <a:off x="9383621" y="3969451"/>
            <a:ext cx="2608406" cy="369332"/>
          </a:xfrm>
          <a:prstGeom prst="rect">
            <a:avLst/>
          </a:prstGeom>
          <a:noFill/>
        </p:spPr>
        <p:txBody>
          <a:bodyPr wrap="none" rtlCol="0">
            <a:spAutoFit/>
          </a:bodyPr>
          <a:lstStyle/>
          <a:p>
            <a:r>
              <a:rPr lang="en-US" dirty="0"/>
              <a:t>Epoch 207 Iteration 19</a:t>
            </a:r>
          </a:p>
        </p:txBody>
      </p:sp>
      <p:pic>
        <p:nvPicPr>
          <p:cNvPr id="22" name="Picture 21">
            <a:extLst>
              <a:ext uri="{FF2B5EF4-FFF2-40B4-BE49-F238E27FC236}">
                <a16:creationId xmlns:a16="http://schemas.microsoft.com/office/drawing/2014/main" id="{7B248B8F-E3F6-4CE5-39B9-5287658F953B}"/>
              </a:ext>
            </a:extLst>
          </p:cNvPr>
          <p:cNvPicPr>
            <a:picLocks noChangeAspect="1"/>
          </p:cNvPicPr>
          <p:nvPr/>
        </p:nvPicPr>
        <p:blipFill>
          <a:blip r:embed="rId6"/>
          <a:stretch>
            <a:fillRect/>
          </a:stretch>
        </p:blipFill>
        <p:spPr>
          <a:xfrm>
            <a:off x="1983020" y="4289789"/>
            <a:ext cx="2853158" cy="2139869"/>
          </a:xfrm>
          <a:prstGeom prst="rect">
            <a:avLst/>
          </a:prstGeom>
        </p:spPr>
      </p:pic>
      <p:pic>
        <p:nvPicPr>
          <p:cNvPr id="26" name="Picture 25">
            <a:extLst>
              <a:ext uri="{FF2B5EF4-FFF2-40B4-BE49-F238E27FC236}">
                <a16:creationId xmlns:a16="http://schemas.microsoft.com/office/drawing/2014/main" id="{FBDF0574-7337-3E1D-6004-20DABBB67D20}"/>
              </a:ext>
            </a:extLst>
          </p:cNvPr>
          <p:cNvPicPr>
            <a:picLocks noChangeAspect="1"/>
          </p:cNvPicPr>
          <p:nvPr/>
        </p:nvPicPr>
        <p:blipFill>
          <a:blip r:embed="rId7"/>
          <a:stretch>
            <a:fillRect/>
          </a:stretch>
        </p:blipFill>
        <p:spPr>
          <a:xfrm>
            <a:off x="4719851" y="4264503"/>
            <a:ext cx="2922970" cy="2192228"/>
          </a:xfrm>
          <a:prstGeom prst="rect">
            <a:avLst/>
          </a:prstGeom>
        </p:spPr>
      </p:pic>
      <p:sp>
        <p:nvSpPr>
          <p:cNvPr id="27" name="TextBox 26">
            <a:extLst>
              <a:ext uri="{FF2B5EF4-FFF2-40B4-BE49-F238E27FC236}">
                <a16:creationId xmlns:a16="http://schemas.microsoft.com/office/drawing/2014/main" id="{79B780D5-6ACC-035B-559D-CDF21CCCC8C5}"/>
              </a:ext>
            </a:extLst>
          </p:cNvPr>
          <p:cNvSpPr txBox="1"/>
          <p:nvPr/>
        </p:nvSpPr>
        <p:spPr>
          <a:xfrm>
            <a:off x="2045280" y="6371641"/>
            <a:ext cx="2736647" cy="369332"/>
          </a:xfrm>
          <a:prstGeom prst="rect">
            <a:avLst/>
          </a:prstGeom>
          <a:noFill/>
        </p:spPr>
        <p:txBody>
          <a:bodyPr wrap="none" rtlCol="0">
            <a:spAutoFit/>
          </a:bodyPr>
          <a:lstStyle/>
          <a:p>
            <a:r>
              <a:rPr lang="en-US" dirty="0"/>
              <a:t>Epoch 299 Iteration 290</a:t>
            </a:r>
          </a:p>
        </p:txBody>
      </p:sp>
      <p:sp>
        <p:nvSpPr>
          <p:cNvPr id="28" name="TextBox 27">
            <a:extLst>
              <a:ext uri="{FF2B5EF4-FFF2-40B4-BE49-F238E27FC236}">
                <a16:creationId xmlns:a16="http://schemas.microsoft.com/office/drawing/2014/main" id="{DCE5532F-6C42-4163-4B6D-887B7F2E5BC7}"/>
              </a:ext>
            </a:extLst>
          </p:cNvPr>
          <p:cNvSpPr txBox="1"/>
          <p:nvPr/>
        </p:nvSpPr>
        <p:spPr>
          <a:xfrm>
            <a:off x="4727676" y="6370552"/>
            <a:ext cx="2736647" cy="369332"/>
          </a:xfrm>
          <a:prstGeom prst="rect">
            <a:avLst/>
          </a:prstGeom>
          <a:noFill/>
        </p:spPr>
        <p:txBody>
          <a:bodyPr wrap="none" rtlCol="0">
            <a:spAutoFit/>
          </a:bodyPr>
          <a:lstStyle/>
          <a:p>
            <a:r>
              <a:rPr lang="en-US" dirty="0"/>
              <a:t>Epoch 299 Iteration 291</a:t>
            </a:r>
          </a:p>
        </p:txBody>
      </p:sp>
      <p:pic>
        <p:nvPicPr>
          <p:cNvPr id="30" name="Picture 29">
            <a:extLst>
              <a:ext uri="{FF2B5EF4-FFF2-40B4-BE49-F238E27FC236}">
                <a16:creationId xmlns:a16="http://schemas.microsoft.com/office/drawing/2014/main" id="{E5BB4796-0064-F7FD-0B7F-F644C5A78A9A}"/>
              </a:ext>
            </a:extLst>
          </p:cNvPr>
          <p:cNvPicPr>
            <a:picLocks noChangeAspect="1"/>
          </p:cNvPicPr>
          <p:nvPr/>
        </p:nvPicPr>
        <p:blipFill>
          <a:blip r:embed="rId8"/>
          <a:stretch>
            <a:fillRect/>
          </a:stretch>
        </p:blipFill>
        <p:spPr>
          <a:xfrm>
            <a:off x="7567147" y="4262716"/>
            <a:ext cx="2853160" cy="2139870"/>
          </a:xfrm>
          <a:prstGeom prst="rect">
            <a:avLst/>
          </a:prstGeom>
        </p:spPr>
      </p:pic>
      <p:sp>
        <p:nvSpPr>
          <p:cNvPr id="31" name="TextBox 30">
            <a:extLst>
              <a:ext uri="{FF2B5EF4-FFF2-40B4-BE49-F238E27FC236}">
                <a16:creationId xmlns:a16="http://schemas.microsoft.com/office/drawing/2014/main" id="{CC60C17E-8CF3-1B54-03C7-BC36843BD45F}"/>
              </a:ext>
            </a:extLst>
          </p:cNvPr>
          <p:cNvSpPr txBox="1"/>
          <p:nvPr/>
        </p:nvSpPr>
        <p:spPr>
          <a:xfrm>
            <a:off x="7625403" y="6374424"/>
            <a:ext cx="2736647" cy="369332"/>
          </a:xfrm>
          <a:prstGeom prst="rect">
            <a:avLst/>
          </a:prstGeom>
          <a:noFill/>
        </p:spPr>
        <p:txBody>
          <a:bodyPr wrap="none" rtlCol="0">
            <a:spAutoFit/>
          </a:bodyPr>
          <a:lstStyle/>
          <a:p>
            <a:r>
              <a:rPr lang="en-US" dirty="0"/>
              <a:t>Epoch 299 Iteration 298</a:t>
            </a:r>
          </a:p>
        </p:txBody>
      </p:sp>
    </p:spTree>
    <p:extLst>
      <p:ext uri="{BB962C8B-B14F-4D97-AF65-F5344CB8AC3E}">
        <p14:creationId xmlns:p14="http://schemas.microsoft.com/office/powerpoint/2010/main" val="2699199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AC74-CC1E-C7B1-9836-AD9FAF266253}"/>
              </a:ext>
            </a:extLst>
          </p:cNvPr>
          <p:cNvSpPr>
            <a:spLocks noGrp="1"/>
          </p:cNvSpPr>
          <p:nvPr>
            <p:ph type="title"/>
          </p:nvPr>
        </p:nvSpPr>
        <p:spPr/>
        <p:txBody>
          <a:bodyPr/>
          <a:lstStyle/>
          <a:p>
            <a:r>
              <a:rPr lang="en-US" dirty="0"/>
              <a:t>SSL Pre-training (CLIP)</a:t>
            </a:r>
          </a:p>
        </p:txBody>
      </p:sp>
      <p:pic>
        <p:nvPicPr>
          <p:cNvPr id="5" name="Picture 4">
            <a:extLst>
              <a:ext uri="{FF2B5EF4-FFF2-40B4-BE49-F238E27FC236}">
                <a16:creationId xmlns:a16="http://schemas.microsoft.com/office/drawing/2014/main" id="{963F2520-AE9B-B462-3E0F-53A90F55C14F}"/>
              </a:ext>
            </a:extLst>
          </p:cNvPr>
          <p:cNvPicPr>
            <a:picLocks noChangeAspect="1"/>
          </p:cNvPicPr>
          <p:nvPr/>
        </p:nvPicPr>
        <p:blipFill>
          <a:blip r:embed="rId2"/>
          <a:stretch>
            <a:fillRect/>
          </a:stretch>
        </p:blipFill>
        <p:spPr>
          <a:xfrm>
            <a:off x="6286157" y="2657218"/>
            <a:ext cx="4524232" cy="3393173"/>
          </a:xfrm>
          <a:prstGeom prst="rect">
            <a:avLst/>
          </a:prstGeom>
        </p:spPr>
      </p:pic>
      <p:pic>
        <p:nvPicPr>
          <p:cNvPr id="9" name="Picture 8">
            <a:extLst>
              <a:ext uri="{FF2B5EF4-FFF2-40B4-BE49-F238E27FC236}">
                <a16:creationId xmlns:a16="http://schemas.microsoft.com/office/drawing/2014/main" id="{F1FEB8AC-9CB6-78DE-75A8-FBAE65C2818C}"/>
              </a:ext>
            </a:extLst>
          </p:cNvPr>
          <p:cNvPicPr>
            <a:picLocks noChangeAspect="1"/>
          </p:cNvPicPr>
          <p:nvPr/>
        </p:nvPicPr>
        <p:blipFill rotWithShape="1">
          <a:blip r:embed="rId3"/>
          <a:srcRect r="93396" b="70373"/>
          <a:stretch/>
        </p:blipFill>
        <p:spPr>
          <a:xfrm>
            <a:off x="1920698" y="3688158"/>
            <a:ext cx="3985146" cy="2234606"/>
          </a:xfrm>
          <a:prstGeom prst="rect">
            <a:avLst/>
          </a:prstGeom>
        </p:spPr>
      </p:pic>
      <p:sp>
        <p:nvSpPr>
          <p:cNvPr id="10" name="TextBox 9">
            <a:extLst>
              <a:ext uri="{FF2B5EF4-FFF2-40B4-BE49-F238E27FC236}">
                <a16:creationId xmlns:a16="http://schemas.microsoft.com/office/drawing/2014/main" id="{61C54B2B-BBB3-A057-1965-8A509C7C4384}"/>
              </a:ext>
            </a:extLst>
          </p:cNvPr>
          <p:cNvSpPr txBox="1"/>
          <p:nvPr/>
        </p:nvSpPr>
        <p:spPr>
          <a:xfrm>
            <a:off x="5905844" y="5925493"/>
            <a:ext cx="5647700" cy="369332"/>
          </a:xfrm>
          <a:prstGeom prst="rect">
            <a:avLst/>
          </a:prstGeom>
          <a:noFill/>
        </p:spPr>
        <p:txBody>
          <a:bodyPr wrap="none" rtlCol="0">
            <a:spAutoFit/>
          </a:bodyPr>
          <a:lstStyle/>
          <a:p>
            <a:r>
              <a:rPr lang="en-US" dirty="0"/>
              <a:t>Validation logits (should look like identity matrix)</a:t>
            </a:r>
          </a:p>
        </p:txBody>
      </p:sp>
      <p:sp>
        <p:nvSpPr>
          <p:cNvPr id="11" name="TextBox 10">
            <a:extLst>
              <a:ext uri="{FF2B5EF4-FFF2-40B4-BE49-F238E27FC236}">
                <a16:creationId xmlns:a16="http://schemas.microsoft.com/office/drawing/2014/main" id="{12AC7523-A2C5-CE88-E06D-212E65886BC4}"/>
              </a:ext>
            </a:extLst>
          </p:cNvPr>
          <p:cNvSpPr txBox="1"/>
          <p:nvPr/>
        </p:nvSpPr>
        <p:spPr>
          <a:xfrm>
            <a:off x="2826477" y="5922764"/>
            <a:ext cx="2300630" cy="369332"/>
          </a:xfrm>
          <a:prstGeom prst="rect">
            <a:avLst/>
          </a:prstGeom>
          <a:noFill/>
        </p:spPr>
        <p:txBody>
          <a:bodyPr wrap="none" rtlCol="0">
            <a:spAutoFit/>
          </a:bodyPr>
          <a:lstStyle/>
          <a:p>
            <a:r>
              <a:rPr lang="en-US" dirty="0"/>
              <a:t>Input (same image)</a:t>
            </a:r>
          </a:p>
        </p:txBody>
      </p:sp>
      <p:sp>
        <p:nvSpPr>
          <p:cNvPr id="3" name="TextBox 2">
            <a:extLst>
              <a:ext uri="{FF2B5EF4-FFF2-40B4-BE49-F238E27FC236}">
                <a16:creationId xmlns:a16="http://schemas.microsoft.com/office/drawing/2014/main" id="{70BE7719-E8D1-793B-0731-139554EE40C1}"/>
              </a:ext>
            </a:extLst>
          </p:cNvPr>
          <p:cNvSpPr txBox="1"/>
          <p:nvPr/>
        </p:nvSpPr>
        <p:spPr>
          <a:xfrm>
            <a:off x="4006708" y="2386189"/>
            <a:ext cx="4634602" cy="369332"/>
          </a:xfrm>
          <a:prstGeom prst="rect">
            <a:avLst/>
          </a:prstGeom>
          <a:noFill/>
        </p:spPr>
        <p:txBody>
          <a:bodyPr wrap="none" rtlCol="0">
            <a:spAutoFit/>
          </a:bodyPr>
          <a:lstStyle/>
          <a:p>
            <a:r>
              <a:rPr lang="en-US" dirty="0"/>
              <a:t>Separate encoder and separate projector</a:t>
            </a:r>
          </a:p>
        </p:txBody>
      </p:sp>
    </p:spTree>
    <p:extLst>
      <p:ext uri="{BB962C8B-B14F-4D97-AF65-F5344CB8AC3E}">
        <p14:creationId xmlns:p14="http://schemas.microsoft.com/office/powerpoint/2010/main" val="1605971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AC74-CC1E-C7B1-9836-AD9FAF266253}"/>
              </a:ext>
            </a:extLst>
          </p:cNvPr>
          <p:cNvSpPr>
            <a:spLocks noGrp="1"/>
          </p:cNvSpPr>
          <p:nvPr>
            <p:ph type="title"/>
          </p:nvPr>
        </p:nvSpPr>
        <p:spPr/>
        <p:txBody>
          <a:bodyPr/>
          <a:lstStyle/>
          <a:p>
            <a:r>
              <a:rPr lang="en-US" dirty="0"/>
              <a:t>SSL Pre-training (CLIP)</a:t>
            </a:r>
          </a:p>
        </p:txBody>
      </p:sp>
      <p:sp>
        <p:nvSpPr>
          <p:cNvPr id="10" name="TextBox 9">
            <a:extLst>
              <a:ext uri="{FF2B5EF4-FFF2-40B4-BE49-F238E27FC236}">
                <a16:creationId xmlns:a16="http://schemas.microsoft.com/office/drawing/2014/main" id="{61C54B2B-BBB3-A057-1965-8A509C7C4384}"/>
              </a:ext>
            </a:extLst>
          </p:cNvPr>
          <p:cNvSpPr txBox="1"/>
          <p:nvPr/>
        </p:nvSpPr>
        <p:spPr>
          <a:xfrm>
            <a:off x="5905844" y="5925493"/>
            <a:ext cx="5647700" cy="369332"/>
          </a:xfrm>
          <a:prstGeom prst="rect">
            <a:avLst/>
          </a:prstGeom>
          <a:noFill/>
        </p:spPr>
        <p:txBody>
          <a:bodyPr wrap="none" rtlCol="0">
            <a:spAutoFit/>
          </a:bodyPr>
          <a:lstStyle/>
          <a:p>
            <a:r>
              <a:rPr lang="en-US" dirty="0"/>
              <a:t>Validation logits (should look like identity matrix)</a:t>
            </a:r>
          </a:p>
        </p:txBody>
      </p:sp>
      <p:sp>
        <p:nvSpPr>
          <p:cNvPr id="11" name="TextBox 10">
            <a:extLst>
              <a:ext uri="{FF2B5EF4-FFF2-40B4-BE49-F238E27FC236}">
                <a16:creationId xmlns:a16="http://schemas.microsoft.com/office/drawing/2014/main" id="{12AC7523-A2C5-CE88-E06D-212E65886BC4}"/>
              </a:ext>
            </a:extLst>
          </p:cNvPr>
          <p:cNvSpPr txBox="1"/>
          <p:nvPr/>
        </p:nvSpPr>
        <p:spPr>
          <a:xfrm>
            <a:off x="2826477" y="5922764"/>
            <a:ext cx="2300630" cy="369332"/>
          </a:xfrm>
          <a:prstGeom prst="rect">
            <a:avLst/>
          </a:prstGeom>
          <a:noFill/>
        </p:spPr>
        <p:txBody>
          <a:bodyPr wrap="none" rtlCol="0">
            <a:spAutoFit/>
          </a:bodyPr>
          <a:lstStyle/>
          <a:p>
            <a:r>
              <a:rPr lang="en-US" dirty="0"/>
              <a:t>Input (same image)</a:t>
            </a:r>
          </a:p>
        </p:txBody>
      </p:sp>
      <p:sp>
        <p:nvSpPr>
          <p:cNvPr id="3" name="TextBox 2">
            <a:extLst>
              <a:ext uri="{FF2B5EF4-FFF2-40B4-BE49-F238E27FC236}">
                <a16:creationId xmlns:a16="http://schemas.microsoft.com/office/drawing/2014/main" id="{70BE7719-E8D1-793B-0731-139554EE40C1}"/>
              </a:ext>
            </a:extLst>
          </p:cNvPr>
          <p:cNvSpPr txBox="1"/>
          <p:nvPr/>
        </p:nvSpPr>
        <p:spPr>
          <a:xfrm>
            <a:off x="4006708" y="2386189"/>
            <a:ext cx="4442242" cy="369332"/>
          </a:xfrm>
          <a:prstGeom prst="rect">
            <a:avLst/>
          </a:prstGeom>
          <a:noFill/>
        </p:spPr>
        <p:txBody>
          <a:bodyPr wrap="none" rtlCol="0">
            <a:spAutoFit/>
          </a:bodyPr>
          <a:lstStyle/>
          <a:p>
            <a:r>
              <a:rPr lang="en-US" dirty="0"/>
              <a:t>Separate encoder and shared projector</a:t>
            </a:r>
          </a:p>
        </p:txBody>
      </p:sp>
      <p:pic>
        <p:nvPicPr>
          <p:cNvPr id="12" name="Picture 11">
            <a:extLst>
              <a:ext uri="{FF2B5EF4-FFF2-40B4-BE49-F238E27FC236}">
                <a16:creationId xmlns:a16="http://schemas.microsoft.com/office/drawing/2014/main" id="{D19B131B-8B65-DA87-A8C6-E4BE5A694B30}"/>
              </a:ext>
            </a:extLst>
          </p:cNvPr>
          <p:cNvPicPr>
            <a:picLocks noChangeAspect="1"/>
          </p:cNvPicPr>
          <p:nvPr/>
        </p:nvPicPr>
        <p:blipFill>
          <a:blip r:embed="rId2"/>
          <a:stretch>
            <a:fillRect/>
          </a:stretch>
        </p:blipFill>
        <p:spPr>
          <a:xfrm>
            <a:off x="6352999" y="2695576"/>
            <a:ext cx="4457390" cy="3343043"/>
          </a:xfrm>
          <a:prstGeom prst="rect">
            <a:avLst/>
          </a:prstGeom>
        </p:spPr>
      </p:pic>
      <p:pic>
        <p:nvPicPr>
          <p:cNvPr id="13" name="Picture 12">
            <a:extLst>
              <a:ext uri="{FF2B5EF4-FFF2-40B4-BE49-F238E27FC236}">
                <a16:creationId xmlns:a16="http://schemas.microsoft.com/office/drawing/2014/main" id="{8187541D-A5B5-7B4A-8BF3-8B62341BA909}"/>
              </a:ext>
            </a:extLst>
          </p:cNvPr>
          <p:cNvPicPr>
            <a:picLocks noChangeAspect="1"/>
          </p:cNvPicPr>
          <p:nvPr/>
        </p:nvPicPr>
        <p:blipFill rotWithShape="1">
          <a:blip r:embed="rId3"/>
          <a:srcRect r="93451" b="69808"/>
          <a:stretch/>
        </p:blipFill>
        <p:spPr>
          <a:xfrm>
            <a:off x="1920698" y="3753627"/>
            <a:ext cx="3879601" cy="2235836"/>
          </a:xfrm>
          <a:prstGeom prst="rect">
            <a:avLst/>
          </a:prstGeom>
        </p:spPr>
      </p:pic>
    </p:spTree>
    <p:extLst>
      <p:ext uri="{BB962C8B-B14F-4D97-AF65-F5344CB8AC3E}">
        <p14:creationId xmlns:p14="http://schemas.microsoft.com/office/powerpoint/2010/main" val="1512478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AC74-CC1E-C7B1-9836-AD9FAF266253}"/>
              </a:ext>
            </a:extLst>
          </p:cNvPr>
          <p:cNvSpPr>
            <a:spLocks noGrp="1"/>
          </p:cNvSpPr>
          <p:nvPr>
            <p:ph type="title"/>
          </p:nvPr>
        </p:nvSpPr>
        <p:spPr/>
        <p:txBody>
          <a:bodyPr/>
          <a:lstStyle/>
          <a:p>
            <a:r>
              <a:rPr lang="en-US" dirty="0"/>
              <a:t>SSL Pre-training (CLIP)</a:t>
            </a:r>
          </a:p>
        </p:txBody>
      </p:sp>
      <p:sp>
        <p:nvSpPr>
          <p:cNvPr id="10" name="TextBox 9">
            <a:extLst>
              <a:ext uri="{FF2B5EF4-FFF2-40B4-BE49-F238E27FC236}">
                <a16:creationId xmlns:a16="http://schemas.microsoft.com/office/drawing/2014/main" id="{61C54B2B-BBB3-A057-1965-8A509C7C4384}"/>
              </a:ext>
            </a:extLst>
          </p:cNvPr>
          <p:cNvSpPr txBox="1"/>
          <p:nvPr/>
        </p:nvSpPr>
        <p:spPr>
          <a:xfrm>
            <a:off x="5905844" y="5925493"/>
            <a:ext cx="5647700" cy="369332"/>
          </a:xfrm>
          <a:prstGeom prst="rect">
            <a:avLst/>
          </a:prstGeom>
          <a:noFill/>
        </p:spPr>
        <p:txBody>
          <a:bodyPr wrap="none" rtlCol="0">
            <a:spAutoFit/>
          </a:bodyPr>
          <a:lstStyle/>
          <a:p>
            <a:r>
              <a:rPr lang="en-US" dirty="0"/>
              <a:t>Validation logits (should look like identity matrix)</a:t>
            </a:r>
          </a:p>
        </p:txBody>
      </p:sp>
      <p:sp>
        <p:nvSpPr>
          <p:cNvPr id="11" name="TextBox 10">
            <a:extLst>
              <a:ext uri="{FF2B5EF4-FFF2-40B4-BE49-F238E27FC236}">
                <a16:creationId xmlns:a16="http://schemas.microsoft.com/office/drawing/2014/main" id="{12AC7523-A2C5-CE88-E06D-212E65886BC4}"/>
              </a:ext>
            </a:extLst>
          </p:cNvPr>
          <p:cNvSpPr txBox="1"/>
          <p:nvPr/>
        </p:nvSpPr>
        <p:spPr>
          <a:xfrm>
            <a:off x="2529380" y="5922764"/>
            <a:ext cx="2954655" cy="369332"/>
          </a:xfrm>
          <a:prstGeom prst="rect">
            <a:avLst/>
          </a:prstGeom>
          <a:noFill/>
        </p:spPr>
        <p:txBody>
          <a:bodyPr wrap="none" rtlCol="0">
            <a:spAutoFit/>
          </a:bodyPr>
          <a:lstStyle/>
          <a:p>
            <a:r>
              <a:rPr lang="en-US" dirty="0"/>
              <a:t>Input (Pre-IVL &amp; Post-IVL)</a:t>
            </a:r>
          </a:p>
        </p:txBody>
      </p:sp>
      <p:sp>
        <p:nvSpPr>
          <p:cNvPr id="3" name="TextBox 2">
            <a:extLst>
              <a:ext uri="{FF2B5EF4-FFF2-40B4-BE49-F238E27FC236}">
                <a16:creationId xmlns:a16="http://schemas.microsoft.com/office/drawing/2014/main" id="{70BE7719-E8D1-793B-0731-139554EE40C1}"/>
              </a:ext>
            </a:extLst>
          </p:cNvPr>
          <p:cNvSpPr txBox="1"/>
          <p:nvPr/>
        </p:nvSpPr>
        <p:spPr>
          <a:xfrm>
            <a:off x="4006708" y="2386189"/>
            <a:ext cx="4442242" cy="369332"/>
          </a:xfrm>
          <a:prstGeom prst="rect">
            <a:avLst/>
          </a:prstGeom>
          <a:noFill/>
        </p:spPr>
        <p:txBody>
          <a:bodyPr wrap="none" rtlCol="0">
            <a:spAutoFit/>
          </a:bodyPr>
          <a:lstStyle/>
          <a:p>
            <a:r>
              <a:rPr lang="en-US" dirty="0"/>
              <a:t>Separate encoder and shared projector</a:t>
            </a:r>
          </a:p>
        </p:txBody>
      </p:sp>
      <p:pic>
        <p:nvPicPr>
          <p:cNvPr id="15" name="Picture 14">
            <a:extLst>
              <a:ext uri="{FF2B5EF4-FFF2-40B4-BE49-F238E27FC236}">
                <a16:creationId xmlns:a16="http://schemas.microsoft.com/office/drawing/2014/main" id="{015BA4A7-DB67-66B4-9A1A-BDF1C4422E47}"/>
              </a:ext>
            </a:extLst>
          </p:cNvPr>
          <p:cNvPicPr>
            <a:picLocks noChangeAspect="1"/>
          </p:cNvPicPr>
          <p:nvPr/>
        </p:nvPicPr>
        <p:blipFill rotWithShape="1">
          <a:blip r:embed="rId2"/>
          <a:srcRect l="2317" t="9179" r="96160" b="78777"/>
          <a:stretch/>
        </p:blipFill>
        <p:spPr>
          <a:xfrm>
            <a:off x="2198594" y="4062481"/>
            <a:ext cx="1687605" cy="1667868"/>
          </a:xfrm>
          <a:prstGeom prst="rect">
            <a:avLst/>
          </a:prstGeom>
        </p:spPr>
      </p:pic>
      <p:pic>
        <p:nvPicPr>
          <p:cNvPr id="16" name="Picture 15">
            <a:extLst>
              <a:ext uri="{FF2B5EF4-FFF2-40B4-BE49-F238E27FC236}">
                <a16:creationId xmlns:a16="http://schemas.microsoft.com/office/drawing/2014/main" id="{0F2B9566-E217-B819-D184-9CC7A9B4219E}"/>
              </a:ext>
            </a:extLst>
          </p:cNvPr>
          <p:cNvPicPr>
            <a:picLocks noChangeAspect="1"/>
          </p:cNvPicPr>
          <p:nvPr/>
        </p:nvPicPr>
        <p:blipFill rotWithShape="1">
          <a:blip r:embed="rId2"/>
          <a:srcRect l="5387" t="9438" r="93090" b="78518"/>
          <a:stretch/>
        </p:blipFill>
        <p:spPr>
          <a:xfrm>
            <a:off x="4006708" y="4062481"/>
            <a:ext cx="1687605" cy="1667868"/>
          </a:xfrm>
          <a:prstGeom prst="rect">
            <a:avLst/>
          </a:prstGeom>
        </p:spPr>
      </p:pic>
      <p:pic>
        <p:nvPicPr>
          <p:cNvPr id="17" name="Picture 16">
            <a:extLst>
              <a:ext uri="{FF2B5EF4-FFF2-40B4-BE49-F238E27FC236}">
                <a16:creationId xmlns:a16="http://schemas.microsoft.com/office/drawing/2014/main" id="{7799E4BA-E052-E8BF-62E0-2C3E5FA0AF58}"/>
              </a:ext>
            </a:extLst>
          </p:cNvPr>
          <p:cNvPicPr>
            <a:picLocks noChangeAspect="1"/>
          </p:cNvPicPr>
          <p:nvPr/>
        </p:nvPicPr>
        <p:blipFill>
          <a:blip r:embed="rId3"/>
          <a:stretch>
            <a:fillRect/>
          </a:stretch>
        </p:blipFill>
        <p:spPr>
          <a:xfrm>
            <a:off x="6350316" y="2695576"/>
            <a:ext cx="4460073" cy="3345055"/>
          </a:xfrm>
          <a:prstGeom prst="rect">
            <a:avLst/>
          </a:prstGeom>
        </p:spPr>
      </p:pic>
    </p:spTree>
    <p:extLst>
      <p:ext uri="{BB962C8B-B14F-4D97-AF65-F5344CB8AC3E}">
        <p14:creationId xmlns:p14="http://schemas.microsoft.com/office/powerpoint/2010/main" val="2465788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AC74-CC1E-C7B1-9836-AD9FAF266253}"/>
              </a:ext>
            </a:extLst>
          </p:cNvPr>
          <p:cNvSpPr>
            <a:spLocks noGrp="1"/>
          </p:cNvSpPr>
          <p:nvPr>
            <p:ph type="title"/>
          </p:nvPr>
        </p:nvSpPr>
        <p:spPr/>
        <p:txBody>
          <a:bodyPr/>
          <a:lstStyle/>
          <a:p>
            <a:r>
              <a:rPr lang="en-US" dirty="0"/>
              <a:t>SSL Pre-training (CLIP)</a:t>
            </a:r>
          </a:p>
        </p:txBody>
      </p:sp>
      <p:sp>
        <p:nvSpPr>
          <p:cNvPr id="10" name="TextBox 9">
            <a:extLst>
              <a:ext uri="{FF2B5EF4-FFF2-40B4-BE49-F238E27FC236}">
                <a16:creationId xmlns:a16="http://schemas.microsoft.com/office/drawing/2014/main" id="{61C54B2B-BBB3-A057-1965-8A509C7C4384}"/>
              </a:ext>
            </a:extLst>
          </p:cNvPr>
          <p:cNvSpPr txBox="1"/>
          <p:nvPr/>
        </p:nvSpPr>
        <p:spPr>
          <a:xfrm>
            <a:off x="5905844" y="5925493"/>
            <a:ext cx="5647700" cy="369332"/>
          </a:xfrm>
          <a:prstGeom prst="rect">
            <a:avLst/>
          </a:prstGeom>
          <a:noFill/>
        </p:spPr>
        <p:txBody>
          <a:bodyPr wrap="none" rtlCol="0">
            <a:spAutoFit/>
          </a:bodyPr>
          <a:lstStyle/>
          <a:p>
            <a:r>
              <a:rPr lang="en-US" dirty="0"/>
              <a:t>Validation logits (should look like identity matrix)</a:t>
            </a:r>
          </a:p>
        </p:txBody>
      </p:sp>
      <p:sp>
        <p:nvSpPr>
          <p:cNvPr id="11" name="TextBox 10">
            <a:extLst>
              <a:ext uri="{FF2B5EF4-FFF2-40B4-BE49-F238E27FC236}">
                <a16:creationId xmlns:a16="http://schemas.microsoft.com/office/drawing/2014/main" id="{12AC7523-A2C5-CE88-E06D-212E65886BC4}"/>
              </a:ext>
            </a:extLst>
          </p:cNvPr>
          <p:cNvSpPr txBox="1"/>
          <p:nvPr/>
        </p:nvSpPr>
        <p:spPr>
          <a:xfrm>
            <a:off x="2529380" y="5922764"/>
            <a:ext cx="2954655" cy="369332"/>
          </a:xfrm>
          <a:prstGeom prst="rect">
            <a:avLst/>
          </a:prstGeom>
          <a:noFill/>
        </p:spPr>
        <p:txBody>
          <a:bodyPr wrap="none" rtlCol="0">
            <a:spAutoFit/>
          </a:bodyPr>
          <a:lstStyle/>
          <a:p>
            <a:r>
              <a:rPr lang="en-US" dirty="0"/>
              <a:t>Input (Pre-IVL &amp; Post-IVL)</a:t>
            </a:r>
          </a:p>
        </p:txBody>
      </p:sp>
      <p:sp>
        <p:nvSpPr>
          <p:cNvPr id="3" name="TextBox 2">
            <a:extLst>
              <a:ext uri="{FF2B5EF4-FFF2-40B4-BE49-F238E27FC236}">
                <a16:creationId xmlns:a16="http://schemas.microsoft.com/office/drawing/2014/main" id="{70BE7719-E8D1-793B-0731-139554EE40C1}"/>
              </a:ext>
            </a:extLst>
          </p:cNvPr>
          <p:cNvSpPr txBox="1"/>
          <p:nvPr/>
        </p:nvSpPr>
        <p:spPr>
          <a:xfrm>
            <a:off x="3416803" y="2386189"/>
            <a:ext cx="5814412" cy="369332"/>
          </a:xfrm>
          <a:prstGeom prst="rect">
            <a:avLst/>
          </a:prstGeom>
          <a:noFill/>
        </p:spPr>
        <p:txBody>
          <a:bodyPr wrap="none" rtlCol="0">
            <a:spAutoFit/>
          </a:bodyPr>
          <a:lstStyle/>
          <a:p>
            <a:r>
              <a:rPr lang="en-US" dirty="0"/>
              <a:t>Shared encoder and shared projector (final design)</a:t>
            </a:r>
          </a:p>
        </p:txBody>
      </p:sp>
      <p:pic>
        <p:nvPicPr>
          <p:cNvPr id="19" name="Picture 18">
            <a:extLst>
              <a:ext uri="{FF2B5EF4-FFF2-40B4-BE49-F238E27FC236}">
                <a16:creationId xmlns:a16="http://schemas.microsoft.com/office/drawing/2014/main" id="{FC60AD13-EF46-50EE-A2DC-775298A9740C}"/>
              </a:ext>
            </a:extLst>
          </p:cNvPr>
          <p:cNvPicPr>
            <a:picLocks noChangeAspect="1"/>
          </p:cNvPicPr>
          <p:nvPr/>
        </p:nvPicPr>
        <p:blipFill rotWithShape="1">
          <a:blip r:embed="rId2"/>
          <a:srcRect l="5363" t="9035" r="93037" b="77954"/>
          <a:stretch/>
        </p:blipFill>
        <p:spPr>
          <a:xfrm>
            <a:off x="4006707" y="4016125"/>
            <a:ext cx="1705421" cy="1733204"/>
          </a:xfrm>
          <a:prstGeom prst="rect">
            <a:avLst/>
          </a:prstGeom>
        </p:spPr>
      </p:pic>
      <p:pic>
        <p:nvPicPr>
          <p:cNvPr id="20" name="Picture 19">
            <a:extLst>
              <a:ext uri="{FF2B5EF4-FFF2-40B4-BE49-F238E27FC236}">
                <a16:creationId xmlns:a16="http://schemas.microsoft.com/office/drawing/2014/main" id="{D774F259-74EC-46BF-2EC8-9CE9FA601D6B}"/>
              </a:ext>
            </a:extLst>
          </p:cNvPr>
          <p:cNvPicPr>
            <a:picLocks noChangeAspect="1"/>
          </p:cNvPicPr>
          <p:nvPr/>
        </p:nvPicPr>
        <p:blipFill rotWithShape="1">
          <a:blip r:embed="rId2"/>
          <a:srcRect l="2277" t="9035" r="96123" b="77954"/>
          <a:stretch/>
        </p:blipFill>
        <p:spPr>
          <a:xfrm>
            <a:off x="2301286" y="4016125"/>
            <a:ext cx="1705421" cy="1733204"/>
          </a:xfrm>
          <a:prstGeom prst="rect">
            <a:avLst/>
          </a:prstGeom>
        </p:spPr>
      </p:pic>
      <p:pic>
        <p:nvPicPr>
          <p:cNvPr id="25" name="Picture 24">
            <a:extLst>
              <a:ext uri="{FF2B5EF4-FFF2-40B4-BE49-F238E27FC236}">
                <a16:creationId xmlns:a16="http://schemas.microsoft.com/office/drawing/2014/main" id="{1717FCE6-1636-2384-4071-3E6E9CF2556D}"/>
              </a:ext>
            </a:extLst>
          </p:cNvPr>
          <p:cNvPicPr>
            <a:picLocks noChangeAspect="1"/>
          </p:cNvPicPr>
          <p:nvPr/>
        </p:nvPicPr>
        <p:blipFill>
          <a:blip r:embed="rId3"/>
          <a:stretch>
            <a:fillRect/>
          </a:stretch>
        </p:blipFill>
        <p:spPr>
          <a:xfrm>
            <a:off x="6333373" y="2706937"/>
            <a:ext cx="4442242" cy="3331682"/>
          </a:xfrm>
          <a:prstGeom prst="rect">
            <a:avLst/>
          </a:prstGeom>
        </p:spPr>
      </p:pic>
    </p:spTree>
    <p:extLst>
      <p:ext uri="{BB962C8B-B14F-4D97-AF65-F5344CB8AC3E}">
        <p14:creationId xmlns:p14="http://schemas.microsoft.com/office/powerpoint/2010/main" val="2681021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9022-8D2F-543B-ED63-958733298E1D}"/>
              </a:ext>
            </a:extLst>
          </p:cNvPr>
          <p:cNvSpPr>
            <a:spLocks noGrp="1"/>
          </p:cNvSpPr>
          <p:nvPr>
            <p:ph type="title"/>
          </p:nvPr>
        </p:nvSpPr>
        <p:spPr/>
        <p:txBody>
          <a:bodyPr/>
          <a:lstStyle/>
          <a:p>
            <a:r>
              <a:rPr lang="en-US" dirty="0"/>
              <a:t>Algorithms</a:t>
            </a:r>
          </a:p>
        </p:txBody>
      </p:sp>
      <p:sp>
        <p:nvSpPr>
          <p:cNvPr id="3" name="Content Placeholder 2">
            <a:extLst>
              <a:ext uri="{FF2B5EF4-FFF2-40B4-BE49-F238E27FC236}">
                <a16:creationId xmlns:a16="http://schemas.microsoft.com/office/drawing/2014/main" id="{3FD108D2-4E7C-74AE-9A21-C47994C8BAB9}"/>
              </a:ext>
            </a:extLst>
          </p:cNvPr>
          <p:cNvSpPr>
            <a:spLocks noGrp="1"/>
          </p:cNvSpPr>
          <p:nvPr>
            <p:ph idx="1"/>
          </p:nvPr>
        </p:nvSpPr>
        <p:spPr/>
        <p:txBody>
          <a:bodyPr/>
          <a:lstStyle/>
          <a:p>
            <a:r>
              <a:rPr lang="en-US" dirty="0"/>
              <a:t>CNN-based supervised learning segmentation – </a:t>
            </a:r>
            <a:r>
              <a:rPr lang="en-US" dirty="0" err="1"/>
              <a:t>nnU</a:t>
            </a:r>
            <a:r>
              <a:rPr lang="en-US" dirty="0"/>
              <a:t>-Net</a:t>
            </a:r>
          </a:p>
          <a:p>
            <a:r>
              <a:rPr lang="en-US" dirty="0"/>
              <a:t>Transformer-based supervised learning segmentation - </a:t>
            </a:r>
            <a:r>
              <a:rPr lang="en-US" dirty="0" err="1"/>
              <a:t>SegFormer</a:t>
            </a:r>
            <a:endParaRPr lang="en-US" dirty="0"/>
          </a:p>
          <a:p>
            <a:r>
              <a:rPr lang="en-US" dirty="0"/>
              <a:t>Transformer-based medical supervised learning – </a:t>
            </a:r>
            <a:r>
              <a:rPr lang="en-US" dirty="0" err="1"/>
              <a:t>SuPReM</a:t>
            </a:r>
            <a:endParaRPr lang="en-US" dirty="0"/>
          </a:p>
          <a:p>
            <a:r>
              <a:rPr lang="en-US" dirty="0"/>
              <a:t>Unimodal self-supervised learning – Genesis</a:t>
            </a:r>
          </a:p>
          <a:p>
            <a:r>
              <a:rPr lang="en-US" dirty="0"/>
              <a:t>Unimodal self-supervised learning – V-JEPA</a:t>
            </a:r>
          </a:p>
          <a:p>
            <a:r>
              <a:rPr lang="en-US" dirty="0"/>
              <a:t>Multi-modal self-supervised learning - CLIP</a:t>
            </a:r>
          </a:p>
        </p:txBody>
      </p:sp>
      <p:graphicFrame>
        <p:nvGraphicFramePr>
          <p:cNvPr id="4" name="Table 3">
            <a:extLst>
              <a:ext uri="{FF2B5EF4-FFF2-40B4-BE49-F238E27FC236}">
                <a16:creationId xmlns:a16="http://schemas.microsoft.com/office/drawing/2014/main" id="{C861CD95-A6B5-6197-479F-D55357819349}"/>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1140987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902C-4EE4-7AFA-5298-681350FCD52E}"/>
              </a:ext>
            </a:extLst>
          </p:cNvPr>
          <p:cNvSpPr>
            <a:spLocks noGrp="1"/>
          </p:cNvSpPr>
          <p:nvPr>
            <p:ph type="title"/>
          </p:nvPr>
        </p:nvSpPr>
        <p:spPr/>
        <p:txBody>
          <a:bodyPr/>
          <a:lstStyle/>
          <a:p>
            <a:r>
              <a:rPr lang="en-US" dirty="0" err="1"/>
              <a:t>Nn</a:t>
            </a:r>
            <a:r>
              <a:rPr lang="en-US" dirty="0"/>
              <a:t> U-Net</a:t>
            </a:r>
          </a:p>
        </p:txBody>
      </p:sp>
      <p:sp>
        <p:nvSpPr>
          <p:cNvPr id="3" name="Content Placeholder 2">
            <a:extLst>
              <a:ext uri="{FF2B5EF4-FFF2-40B4-BE49-F238E27FC236}">
                <a16:creationId xmlns:a16="http://schemas.microsoft.com/office/drawing/2014/main" id="{7072CFD6-A2D8-2ADB-8990-97E76691FEA0}"/>
              </a:ext>
            </a:extLst>
          </p:cNvPr>
          <p:cNvSpPr>
            <a:spLocks noGrp="1"/>
          </p:cNvSpPr>
          <p:nvPr>
            <p:ph idx="1"/>
          </p:nvPr>
        </p:nvSpPr>
        <p:spPr/>
        <p:txBody>
          <a:bodyPr/>
          <a:lstStyle/>
          <a:p>
            <a:r>
              <a:rPr lang="en-US" dirty="0"/>
              <a:t>Self-configuring U-Net</a:t>
            </a:r>
          </a:p>
          <a:p>
            <a:r>
              <a:rPr lang="en-US" dirty="0"/>
              <a:t>Robust training pipeline</a:t>
            </a:r>
          </a:p>
          <a:p>
            <a:r>
              <a:rPr lang="en-US" dirty="0"/>
              <a:t>Work well on small to medium sized medical dataset</a:t>
            </a:r>
          </a:p>
        </p:txBody>
      </p:sp>
      <p:pic>
        <p:nvPicPr>
          <p:cNvPr id="1026" name="Picture 2" descr="UNet — Line by Line Explanation. Example UNet Implementation | by Jeremy  Zhang | Towards Data Science">
            <a:extLst>
              <a:ext uri="{FF2B5EF4-FFF2-40B4-BE49-F238E27FC236}">
                <a16:creationId xmlns:a16="http://schemas.microsoft.com/office/drawing/2014/main" id="{12520AC3-7CBB-E90C-453F-8E45B6B5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0065" y="3687059"/>
            <a:ext cx="3876552" cy="2530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nU-Net overview">
            <a:extLst>
              <a:ext uri="{FF2B5EF4-FFF2-40B4-BE49-F238E27FC236}">
                <a16:creationId xmlns:a16="http://schemas.microsoft.com/office/drawing/2014/main" id="{71E344E7-C42A-D55C-5D50-F38E2CC3FE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533"/>
          <a:stretch/>
        </p:blipFill>
        <p:spPr bwMode="auto">
          <a:xfrm>
            <a:off x="1098298" y="3687059"/>
            <a:ext cx="5910097" cy="26891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0E3263-386A-0C18-6ADD-2C48A6B9AC6E}"/>
              </a:ext>
            </a:extLst>
          </p:cNvPr>
          <p:cNvSpPr txBox="1"/>
          <p:nvPr/>
        </p:nvSpPr>
        <p:spPr>
          <a:xfrm>
            <a:off x="2877383" y="6320281"/>
            <a:ext cx="2351926" cy="369332"/>
          </a:xfrm>
          <a:prstGeom prst="rect">
            <a:avLst/>
          </a:prstGeom>
          <a:noFill/>
        </p:spPr>
        <p:txBody>
          <a:bodyPr wrap="none" rtlCol="0">
            <a:spAutoFit/>
          </a:bodyPr>
          <a:lstStyle/>
          <a:p>
            <a:r>
              <a:rPr lang="en-US" dirty="0" err="1"/>
              <a:t>nnU</a:t>
            </a:r>
            <a:r>
              <a:rPr lang="en-US" dirty="0"/>
              <a:t>-Net framework</a:t>
            </a:r>
          </a:p>
        </p:txBody>
      </p:sp>
      <p:sp>
        <p:nvSpPr>
          <p:cNvPr id="6" name="TextBox 5">
            <a:extLst>
              <a:ext uri="{FF2B5EF4-FFF2-40B4-BE49-F238E27FC236}">
                <a16:creationId xmlns:a16="http://schemas.microsoft.com/office/drawing/2014/main" id="{22F4251F-F5A1-6ED2-95E8-FAD059CA21E0}"/>
              </a:ext>
            </a:extLst>
          </p:cNvPr>
          <p:cNvSpPr txBox="1"/>
          <p:nvPr/>
        </p:nvSpPr>
        <p:spPr>
          <a:xfrm>
            <a:off x="8625734" y="6320281"/>
            <a:ext cx="2185214" cy="369332"/>
          </a:xfrm>
          <a:prstGeom prst="rect">
            <a:avLst/>
          </a:prstGeom>
          <a:noFill/>
        </p:spPr>
        <p:txBody>
          <a:bodyPr wrap="none" rtlCol="0">
            <a:spAutoFit/>
          </a:bodyPr>
          <a:lstStyle/>
          <a:p>
            <a:r>
              <a:rPr lang="en-US" dirty="0"/>
              <a:t>U-Net architecture</a:t>
            </a:r>
          </a:p>
        </p:txBody>
      </p:sp>
      <p:graphicFrame>
        <p:nvGraphicFramePr>
          <p:cNvPr id="9" name="Table 8">
            <a:extLst>
              <a:ext uri="{FF2B5EF4-FFF2-40B4-BE49-F238E27FC236}">
                <a16:creationId xmlns:a16="http://schemas.microsoft.com/office/drawing/2014/main" id="{7DEDD2EE-D597-AE1A-BDD8-A48C33D5FE53}"/>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1195263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37A3-0787-1AB1-AD4F-6E69C97AC046}"/>
              </a:ext>
            </a:extLst>
          </p:cNvPr>
          <p:cNvSpPr>
            <a:spLocks noGrp="1"/>
          </p:cNvSpPr>
          <p:nvPr>
            <p:ph type="title"/>
          </p:nvPr>
        </p:nvSpPr>
        <p:spPr/>
        <p:txBody>
          <a:bodyPr/>
          <a:lstStyle/>
          <a:p>
            <a:r>
              <a:rPr lang="en-US" dirty="0" err="1"/>
              <a:t>nn</a:t>
            </a:r>
            <a:r>
              <a:rPr lang="en-US" dirty="0"/>
              <a:t> U-Net</a:t>
            </a:r>
          </a:p>
        </p:txBody>
      </p:sp>
      <p:sp>
        <p:nvSpPr>
          <p:cNvPr id="3" name="Content Placeholder 2">
            <a:extLst>
              <a:ext uri="{FF2B5EF4-FFF2-40B4-BE49-F238E27FC236}">
                <a16:creationId xmlns:a16="http://schemas.microsoft.com/office/drawing/2014/main" id="{6D1ACAA1-1051-B0BC-80AC-F86B20B46F8D}"/>
              </a:ext>
            </a:extLst>
          </p:cNvPr>
          <p:cNvSpPr>
            <a:spLocks noGrp="1"/>
          </p:cNvSpPr>
          <p:nvPr>
            <p:ph idx="1"/>
          </p:nvPr>
        </p:nvSpPr>
        <p:spPr/>
        <p:txBody>
          <a:bodyPr/>
          <a:lstStyle/>
          <a:p>
            <a:r>
              <a:rPr lang="en-US" dirty="0"/>
              <a:t>2D is performing better than 3D segmentation</a:t>
            </a:r>
          </a:p>
        </p:txBody>
      </p:sp>
      <p:grpSp>
        <p:nvGrpSpPr>
          <p:cNvPr id="10" name="Group 9">
            <a:extLst>
              <a:ext uri="{FF2B5EF4-FFF2-40B4-BE49-F238E27FC236}">
                <a16:creationId xmlns:a16="http://schemas.microsoft.com/office/drawing/2014/main" id="{F936CDFB-3F41-3F97-C9F1-DECEC507BDCA}"/>
              </a:ext>
            </a:extLst>
          </p:cNvPr>
          <p:cNvGrpSpPr/>
          <p:nvPr/>
        </p:nvGrpSpPr>
        <p:grpSpPr>
          <a:xfrm>
            <a:off x="7954661" y="3838074"/>
            <a:ext cx="3818996" cy="2866392"/>
            <a:chOff x="3593213" y="3001617"/>
            <a:chExt cx="5005573" cy="3756991"/>
          </a:xfrm>
        </p:grpSpPr>
        <p:pic>
          <p:nvPicPr>
            <p:cNvPr id="7" name="Picture 6">
              <a:extLst>
                <a:ext uri="{FF2B5EF4-FFF2-40B4-BE49-F238E27FC236}">
                  <a16:creationId xmlns:a16="http://schemas.microsoft.com/office/drawing/2014/main" id="{D0AF3944-24E4-C709-7D1B-95D7ED698A9B}"/>
                </a:ext>
              </a:extLst>
            </p:cNvPr>
            <p:cNvPicPr>
              <a:picLocks noChangeAspect="1"/>
            </p:cNvPicPr>
            <p:nvPr/>
          </p:nvPicPr>
          <p:blipFill>
            <a:blip r:embed="rId2"/>
            <a:stretch>
              <a:fillRect/>
            </a:stretch>
          </p:blipFill>
          <p:spPr>
            <a:xfrm>
              <a:off x="3593213" y="3001617"/>
              <a:ext cx="5005573" cy="3756991"/>
            </a:xfrm>
            <a:prstGeom prst="rect">
              <a:avLst/>
            </a:prstGeom>
          </p:spPr>
        </p:pic>
        <p:sp>
          <p:nvSpPr>
            <p:cNvPr id="8" name="Rectangle 7">
              <a:extLst>
                <a:ext uri="{FF2B5EF4-FFF2-40B4-BE49-F238E27FC236}">
                  <a16:creationId xmlns:a16="http://schemas.microsoft.com/office/drawing/2014/main" id="{BED1587D-57E2-54D2-C244-2E551984EDD3}"/>
                </a:ext>
              </a:extLst>
            </p:cNvPr>
            <p:cNvSpPr/>
            <p:nvPr/>
          </p:nvSpPr>
          <p:spPr>
            <a:xfrm>
              <a:off x="6324008" y="4193702"/>
              <a:ext cx="2152239" cy="22672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5C1A4E-3479-7128-3CBF-0443D3E65697}"/>
                </a:ext>
              </a:extLst>
            </p:cNvPr>
            <p:cNvSpPr/>
            <p:nvPr/>
          </p:nvSpPr>
          <p:spPr>
            <a:xfrm>
              <a:off x="6324007" y="6479004"/>
              <a:ext cx="2152239" cy="2435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3">
            <a:extLst>
              <a:ext uri="{FF2B5EF4-FFF2-40B4-BE49-F238E27FC236}">
                <a16:creationId xmlns:a16="http://schemas.microsoft.com/office/drawing/2014/main" id="{50F5161B-E1C5-2757-FAA4-97148F08F424}"/>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
        <p:nvSpPr>
          <p:cNvPr id="5" name="TextBox 4">
            <a:extLst>
              <a:ext uri="{FF2B5EF4-FFF2-40B4-BE49-F238E27FC236}">
                <a16:creationId xmlns:a16="http://schemas.microsoft.com/office/drawing/2014/main" id="{7344292E-28E8-2827-F76E-F15471DC8DE1}"/>
              </a:ext>
            </a:extLst>
          </p:cNvPr>
          <p:cNvSpPr txBox="1"/>
          <p:nvPr/>
        </p:nvSpPr>
        <p:spPr>
          <a:xfrm rot="16200000">
            <a:off x="7113405" y="5136776"/>
            <a:ext cx="1313180" cy="369332"/>
          </a:xfrm>
          <a:prstGeom prst="rect">
            <a:avLst/>
          </a:prstGeom>
          <a:noFill/>
        </p:spPr>
        <p:txBody>
          <a:bodyPr wrap="none" rtlCol="0">
            <a:spAutoFit/>
          </a:bodyPr>
          <a:lstStyle/>
          <a:p>
            <a:r>
              <a:rPr lang="en-US" dirty="0">
                <a:solidFill>
                  <a:srgbClr val="FF0000"/>
                </a:solidFill>
              </a:rPr>
              <a:t>Dice score</a:t>
            </a:r>
          </a:p>
        </p:txBody>
      </p:sp>
    </p:spTree>
    <p:extLst>
      <p:ext uri="{BB962C8B-B14F-4D97-AF65-F5344CB8AC3E}">
        <p14:creationId xmlns:p14="http://schemas.microsoft.com/office/powerpoint/2010/main" val="399970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37A3-0787-1AB1-AD4F-6E69C97AC046}"/>
              </a:ext>
            </a:extLst>
          </p:cNvPr>
          <p:cNvSpPr>
            <a:spLocks noGrp="1"/>
          </p:cNvSpPr>
          <p:nvPr>
            <p:ph type="title"/>
          </p:nvPr>
        </p:nvSpPr>
        <p:spPr/>
        <p:txBody>
          <a:bodyPr/>
          <a:lstStyle/>
          <a:p>
            <a:r>
              <a:rPr lang="en-US" dirty="0" err="1"/>
              <a:t>nn</a:t>
            </a:r>
            <a:r>
              <a:rPr lang="en-US" dirty="0"/>
              <a:t> U-Net</a:t>
            </a:r>
          </a:p>
        </p:txBody>
      </p:sp>
      <p:sp>
        <p:nvSpPr>
          <p:cNvPr id="3" name="Content Placeholder 2">
            <a:extLst>
              <a:ext uri="{FF2B5EF4-FFF2-40B4-BE49-F238E27FC236}">
                <a16:creationId xmlns:a16="http://schemas.microsoft.com/office/drawing/2014/main" id="{6D1ACAA1-1051-B0BC-80AC-F86B20B46F8D}"/>
              </a:ext>
            </a:extLst>
          </p:cNvPr>
          <p:cNvSpPr>
            <a:spLocks noGrp="1"/>
          </p:cNvSpPr>
          <p:nvPr>
            <p:ph idx="1"/>
          </p:nvPr>
        </p:nvSpPr>
        <p:spPr/>
        <p:txBody>
          <a:bodyPr/>
          <a:lstStyle/>
          <a:p>
            <a:r>
              <a:rPr lang="en-US" dirty="0"/>
              <a:t>Patch size significantly affects 3D segmentation performance</a:t>
            </a:r>
          </a:p>
          <a:p>
            <a:r>
              <a:rPr lang="en-US" dirty="0"/>
              <a:t>Pre-training models with Lumen and Wall OCT (</a:t>
            </a:r>
            <a:r>
              <a:rPr lang="en-US" dirty="0" err="1"/>
              <a:t>LaW</a:t>
            </a:r>
            <a:r>
              <a:rPr lang="en-US" dirty="0"/>
              <a:t> OCT) dataset significantly improves 3D segmentation</a:t>
            </a:r>
          </a:p>
          <a:p>
            <a:endParaRPr lang="en-US" dirty="0"/>
          </a:p>
        </p:txBody>
      </p:sp>
      <p:pic>
        <p:nvPicPr>
          <p:cNvPr id="6" name="Picture 5">
            <a:extLst>
              <a:ext uri="{FF2B5EF4-FFF2-40B4-BE49-F238E27FC236}">
                <a16:creationId xmlns:a16="http://schemas.microsoft.com/office/drawing/2014/main" id="{80A1A76C-F504-C2EB-731C-7CF2A0AF0AA8}"/>
              </a:ext>
            </a:extLst>
          </p:cNvPr>
          <p:cNvPicPr>
            <a:picLocks noChangeAspect="1"/>
          </p:cNvPicPr>
          <p:nvPr/>
        </p:nvPicPr>
        <p:blipFill>
          <a:blip r:embed="rId3"/>
          <a:stretch>
            <a:fillRect/>
          </a:stretch>
        </p:blipFill>
        <p:spPr>
          <a:xfrm>
            <a:off x="7954661" y="3838074"/>
            <a:ext cx="3818996" cy="2866392"/>
          </a:xfrm>
          <a:prstGeom prst="rect">
            <a:avLst/>
          </a:prstGeom>
        </p:spPr>
      </p:pic>
      <p:graphicFrame>
        <p:nvGraphicFramePr>
          <p:cNvPr id="4" name="Table 3">
            <a:extLst>
              <a:ext uri="{FF2B5EF4-FFF2-40B4-BE49-F238E27FC236}">
                <a16:creationId xmlns:a16="http://schemas.microsoft.com/office/drawing/2014/main" id="{979D8F59-3CCC-737A-620C-B652683C0794}"/>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pic>
        <p:nvPicPr>
          <p:cNvPr id="12" name="Picture 11" descr="A group of circles in a row&#10;&#10;Description automatically generated">
            <a:extLst>
              <a:ext uri="{FF2B5EF4-FFF2-40B4-BE49-F238E27FC236}">
                <a16:creationId xmlns:a16="http://schemas.microsoft.com/office/drawing/2014/main" id="{53A7D3FB-1151-59B7-C1B6-C79C6A508631}"/>
              </a:ext>
            </a:extLst>
          </p:cNvPr>
          <p:cNvPicPr>
            <a:picLocks noChangeAspect="1"/>
          </p:cNvPicPr>
          <p:nvPr/>
        </p:nvPicPr>
        <p:blipFill>
          <a:blip r:embed="rId4"/>
          <a:stretch>
            <a:fillRect/>
          </a:stretch>
        </p:blipFill>
        <p:spPr>
          <a:xfrm>
            <a:off x="2311018" y="4092049"/>
            <a:ext cx="2308749" cy="2308749"/>
          </a:xfrm>
          <a:prstGeom prst="rect">
            <a:avLst/>
          </a:prstGeom>
        </p:spPr>
      </p:pic>
      <p:cxnSp>
        <p:nvCxnSpPr>
          <p:cNvPr id="14" name="Straight Connector 13">
            <a:extLst>
              <a:ext uri="{FF2B5EF4-FFF2-40B4-BE49-F238E27FC236}">
                <a16:creationId xmlns:a16="http://schemas.microsoft.com/office/drawing/2014/main" id="{DBD888B5-8626-CECE-DB16-FCAE430BF0BC}"/>
              </a:ext>
            </a:extLst>
          </p:cNvPr>
          <p:cNvCxnSpPr>
            <a:cxnSpLocks/>
          </p:cNvCxnSpPr>
          <p:nvPr/>
        </p:nvCxnSpPr>
        <p:spPr>
          <a:xfrm>
            <a:off x="3173104" y="4674358"/>
            <a:ext cx="292288" cy="136401"/>
          </a:xfrm>
          <a:prstGeom prst="line">
            <a:avLst/>
          </a:prstGeom>
        </p:spPr>
        <p:style>
          <a:lnRef idx="3">
            <a:schemeClr val="accent5"/>
          </a:lnRef>
          <a:fillRef idx="0">
            <a:schemeClr val="accent5"/>
          </a:fillRef>
          <a:effectRef idx="2">
            <a:schemeClr val="accent5"/>
          </a:effectRef>
          <a:fontRef idx="minor">
            <a:schemeClr val="tx1"/>
          </a:fontRef>
        </p:style>
      </p:cxnSp>
      <p:cxnSp>
        <p:nvCxnSpPr>
          <p:cNvPr id="16" name="Straight Connector 15">
            <a:extLst>
              <a:ext uri="{FF2B5EF4-FFF2-40B4-BE49-F238E27FC236}">
                <a16:creationId xmlns:a16="http://schemas.microsoft.com/office/drawing/2014/main" id="{AC3021F5-ECD6-B411-2D32-9F5B5962B680}"/>
              </a:ext>
            </a:extLst>
          </p:cNvPr>
          <p:cNvCxnSpPr>
            <a:cxnSpLocks/>
          </p:cNvCxnSpPr>
          <p:nvPr/>
        </p:nvCxnSpPr>
        <p:spPr>
          <a:xfrm>
            <a:off x="3750291" y="4606157"/>
            <a:ext cx="292288" cy="136401"/>
          </a:xfrm>
          <a:prstGeom prst="line">
            <a:avLst/>
          </a:prstGeom>
        </p:spPr>
        <p:style>
          <a:lnRef idx="3">
            <a:schemeClr val="accent5"/>
          </a:lnRef>
          <a:fillRef idx="0">
            <a:schemeClr val="accent5"/>
          </a:fillRef>
          <a:effectRef idx="2">
            <a:schemeClr val="accent5"/>
          </a:effectRef>
          <a:fontRef idx="minor">
            <a:schemeClr val="tx1"/>
          </a:fontRef>
        </p:style>
      </p:cxnSp>
      <p:cxnSp>
        <p:nvCxnSpPr>
          <p:cNvPr id="18" name="Straight Connector 17">
            <a:extLst>
              <a:ext uri="{FF2B5EF4-FFF2-40B4-BE49-F238E27FC236}">
                <a16:creationId xmlns:a16="http://schemas.microsoft.com/office/drawing/2014/main" id="{FEFA74BD-61AA-DBAC-FF9C-44B02A6088D8}"/>
              </a:ext>
            </a:extLst>
          </p:cNvPr>
          <p:cNvCxnSpPr/>
          <p:nvPr/>
        </p:nvCxnSpPr>
        <p:spPr>
          <a:xfrm flipV="1">
            <a:off x="3465392" y="4742558"/>
            <a:ext cx="594817" cy="68201"/>
          </a:xfrm>
          <a:prstGeom prst="line">
            <a:avLst/>
          </a:prstGeom>
        </p:spPr>
        <p:style>
          <a:lnRef idx="3">
            <a:schemeClr val="accent5"/>
          </a:lnRef>
          <a:fillRef idx="0">
            <a:schemeClr val="accent5"/>
          </a:fillRef>
          <a:effectRef idx="2">
            <a:schemeClr val="accent5"/>
          </a:effectRef>
          <a:fontRef idx="minor">
            <a:schemeClr val="tx1"/>
          </a:fontRef>
        </p:style>
      </p:cxnSp>
      <p:cxnSp>
        <p:nvCxnSpPr>
          <p:cNvPr id="20" name="Straight Connector 19">
            <a:extLst>
              <a:ext uri="{FF2B5EF4-FFF2-40B4-BE49-F238E27FC236}">
                <a16:creationId xmlns:a16="http://schemas.microsoft.com/office/drawing/2014/main" id="{6BD2D62E-9A70-9872-0FCF-98A4A2509006}"/>
              </a:ext>
            </a:extLst>
          </p:cNvPr>
          <p:cNvCxnSpPr>
            <a:cxnSpLocks/>
          </p:cNvCxnSpPr>
          <p:nvPr/>
        </p:nvCxnSpPr>
        <p:spPr>
          <a:xfrm>
            <a:off x="3465392" y="4810759"/>
            <a:ext cx="0" cy="621011"/>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a:extLst>
              <a:ext uri="{FF2B5EF4-FFF2-40B4-BE49-F238E27FC236}">
                <a16:creationId xmlns:a16="http://schemas.microsoft.com/office/drawing/2014/main" id="{198FF683-3E90-6A6D-F013-97DC52A29BA6}"/>
              </a:ext>
            </a:extLst>
          </p:cNvPr>
          <p:cNvCxnSpPr>
            <a:cxnSpLocks/>
          </p:cNvCxnSpPr>
          <p:nvPr/>
        </p:nvCxnSpPr>
        <p:spPr>
          <a:xfrm>
            <a:off x="3173104" y="4693612"/>
            <a:ext cx="0" cy="601757"/>
          </a:xfrm>
          <a:prstGeom prst="line">
            <a:avLst/>
          </a:prstGeom>
        </p:spPr>
        <p:style>
          <a:lnRef idx="3">
            <a:schemeClr val="accent5"/>
          </a:lnRef>
          <a:fillRef idx="0">
            <a:schemeClr val="accent5"/>
          </a:fillRef>
          <a:effectRef idx="2">
            <a:schemeClr val="accent5"/>
          </a:effectRef>
          <a:fontRef idx="minor">
            <a:schemeClr val="tx1"/>
          </a:fontRef>
        </p:style>
      </p:cxnSp>
      <p:cxnSp>
        <p:nvCxnSpPr>
          <p:cNvPr id="22" name="Straight Connector 21">
            <a:extLst>
              <a:ext uri="{FF2B5EF4-FFF2-40B4-BE49-F238E27FC236}">
                <a16:creationId xmlns:a16="http://schemas.microsoft.com/office/drawing/2014/main" id="{AD691335-8E76-18BB-46F6-A0366ACE5709}"/>
              </a:ext>
            </a:extLst>
          </p:cNvPr>
          <p:cNvCxnSpPr>
            <a:cxnSpLocks/>
          </p:cNvCxnSpPr>
          <p:nvPr/>
        </p:nvCxnSpPr>
        <p:spPr>
          <a:xfrm>
            <a:off x="4054520" y="4742558"/>
            <a:ext cx="0" cy="635378"/>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E54B587A-73F3-6C68-1791-57D78F935836}"/>
              </a:ext>
            </a:extLst>
          </p:cNvPr>
          <p:cNvCxnSpPr>
            <a:cxnSpLocks/>
          </p:cNvCxnSpPr>
          <p:nvPr/>
        </p:nvCxnSpPr>
        <p:spPr>
          <a:xfrm flipV="1">
            <a:off x="3465392" y="5393067"/>
            <a:ext cx="589128" cy="38703"/>
          </a:xfrm>
          <a:prstGeom prst="line">
            <a:avLst/>
          </a:prstGeom>
        </p:spPr>
        <p:style>
          <a:lnRef idx="3">
            <a:schemeClr val="accent5"/>
          </a:lnRef>
          <a:fillRef idx="0">
            <a:schemeClr val="accent5"/>
          </a:fillRef>
          <a:effectRef idx="2">
            <a:schemeClr val="accent5"/>
          </a:effectRef>
          <a:fontRef idx="minor">
            <a:schemeClr val="tx1"/>
          </a:fontRef>
        </p:style>
      </p:cxnSp>
      <p:cxnSp>
        <p:nvCxnSpPr>
          <p:cNvPr id="24" name="Straight Connector 23">
            <a:extLst>
              <a:ext uri="{FF2B5EF4-FFF2-40B4-BE49-F238E27FC236}">
                <a16:creationId xmlns:a16="http://schemas.microsoft.com/office/drawing/2014/main" id="{E742B0FF-E4A1-0932-C4F1-A068426CFB99}"/>
              </a:ext>
            </a:extLst>
          </p:cNvPr>
          <p:cNvCxnSpPr>
            <a:cxnSpLocks/>
          </p:cNvCxnSpPr>
          <p:nvPr/>
        </p:nvCxnSpPr>
        <p:spPr>
          <a:xfrm>
            <a:off x="3173104" y="5295369"/>
            <a:ext cx="292288" cy="136401"/>
          </a:xfrm>
          <a:prstGeom prst="line">
            <a:avLst/>
          </a:prstGeom>
        </p:spPr>
        <p:style>
          <a:lnRef idx="3">
            <a:schemeClr val="accent5"/>
          </a:lnRef>
          <a:fillRef idx="0">
            <a:schemeClr val="accent5"/>
          </a:fillRef>
          <a:effectRef idx="2">
            <a:schemeClr val="accent5"/>
          </a:effectRef>
          <a:fontRef idx="minor">
            <a:schemeClr val="tx1"/>
          </a:fontRef>
        </p:style>
      </p:cxnSp>
      <p:cxnSp>
        <p:nvCxnSpPr>
          <p:cNvPr id="28" name="Straight Connector 27">
            <a:extLst>
              <a:ext uri="{FF2B5EF4-FFF2-40B4-BE49-F238E27FC236}">
                <a16:creationId xmlns:a16="http://schemas.microsoft.com/office/drawing/2014/main" id="{50906AD2-ACD1-5C1B-41B8-C2E80DA8C214}"/>
              </a:ext>
            </a:extLst>
          </p:cNvPr>
          <p:cNvCxnSpPr>
            <a:cxnSpLocks/>
          </p:cNvCxnSpPr>
          <p:nvPr/>
        </p:nvCxnSpPr>
        <p:spPr>
          <a:xfrm flipV="1">
            <a:off x="3173103" y="4622324"/>
            <a:ext cx="584865" cy="67838"/>
          </a:xfrm>
          <a:prstGeom prst="line">
            <a:avLst/>
          </a:prstGeom>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5F1E1080-631B-72EE-FAF5-2F614D9D2F5C}"/>
              </a:ext>
            </a:extLst>
          </p:cNvPr>
          <p:cNvSpPr txBox="1"/>
          <p:nvPr/>
        </p:nvSpPr>
        <p:spPr>
          <a:xfrm>
            <a:off x="9332259" y="6519800"/>
            <a:ext cx="2557110" cy="369332"/>
          </a:xfrm>
          <a:prstGeom prst="rect">
            <a:avLst/>
          </a:prstGeom>
          <a:noFill/>
        </p:spPr>
        <p:txBody>
          <a:bodyPr wrap="none" rtlCol="0">
            <a:spAutoFit/>
          </a:bodyPr>
          <a:lstStyle/>
          <a:p>
            <a:r>
              <a:rPr lang="en-US" dirty="0" err="1">
                <a:solidFill>
                  <a:srgbClr val="FF0000"/>
                </a:solidFill>
              </a:rPr>
              <a:t>x,y,z</a:t>
            </a:r>
            <a:r>
              <a:rPr lang="en-US" dirty="0">
                <a:solidFill>
                  <a:srgbClr val="FF0000"/>
                </a:solidFill>
              </a:rPr>
              <a:t> rather than </a:t>
            </a:r>
            <a:r>
              <a:rPr lang="en-US" dirty="0" err="1">
                <a:solidFill>
                  <a:srgbClr val="FF0000"/>
                </a:solidFill>
              </a:rPr>
              <a:t>z,x,y</a:t>
            </a:r>
            <a:r>
              <a:rPr lang="en-US" dirty="0">
                <a:solidFill>
                  <a:srgbClr val="FF0000"/>
                </a:solidFill>
              </a:rPr>
              <a:t> </a:t>
            </a:r>
          </a:p>
        </p:txBody>
      </p:sp>
      <p:sp>
        <p:nvSpPr>
          <p:cNvPr id="35" name="TextBox 34">
            <a:extLst>
              <a:ext uri="{FF2B5EF4-FFF2-40B4-BE49-F238E27FC236}">
                <a16:creationId xmlns:a16="http://schemas.microsoft.com/office/drawing/2014/main" id="{9228AEFC-3D73-974D-C9A8-4F4391EC84B0}"/>
              </a:ext>
            </a:extLst>
          </p:cNvPr>
          <p:cNvSpPr txBox="1"/>
          <p:nvPr/>
        </p:nvSpPr>
        <p:spPr>
          <a:xfrm rot="16200000">
            <a:off x="7113405" y="5136776"/>
            <a:ext cx="1313180" cy="369332"/>
          </a:xfrm>
          <a:prstGeom prst="rect">
            <a:avLst/>
          </a:prstGeom>
          <a:noFill/>
        </p:spPr>
        <p:txBody>
          <a:bodyPr wrap="none" rtlCol="0">
            <a:spAutoFit/>
          </a:bodyPr>
          <a:lstStyle/>
          <a:p>
            <a:r>
              <a:rPr lang="en-US" dirty="0">
                <a:solidFill>
                  <a:srgbClr val="FF0000"/>
                </a:solidFill>
              </a:rPr>
              <a:t>Dice score</a:t>
            </a:r>
          </a:p>
        </p:txBody>
      </p:sp>
    </p:spTree>
    <p:extLst>
      <p:ext uri="{BB962C8B-B14F-4D97-AF65-F5344CB8AC3E}">
        <p14:creationId xmlns:p14="http://schemas.microsoft.com/office/powerpoint/2010/main" val="360506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52F7-DA67-4CAF-4D1D-47DBBD24C894}"/>
              </a:ext>
            </a:extLst>
          </p:cNvPr>
          <p:cNvSpPr>
            <a:spLocks noGrp="1"/>
          </p:cNvSpPr>
          <p:nvPr>
            <p:ph type="title"/>
          </p:nvPr>
        </p:nvSpPr>
        <p:spPr/>
        <p:txBody>
          <a:bodyPr/>
          <a:lstStyle/>
          <a:p>
            <a:r>
              <a:rPr lang="en-US" dirty="0" err="1"/>
              <a:t>nn</a:t>
            </a:r>
            <a:r>
              <a:rPr lang="en-US" dirty="0"/>
              <a:t> U-Net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3262A7-CA90-088A-222C-53295024607D}"/>
                  </a:ext>
                </a:extLst>
              </p:cNvPr>
              <p:cNvSpPr>
                <a:spLocks noGrp="1"/>
              </p:cNvSpPr>
              <p:nvPr>
                <p:ph idx="1"/>
              </p:nvPr>
            </p:nvSpPr>
            <p:spPr/>
            <p:txBody>
              <a:bodyPr/>
              <a:lstStyle/>
              <a:p>
                <a:r>
                  <a:rPr lang="en-US" dirty="0"/>
                  <a:t>3D segmentation has a better trade off between performance vs. continuity</a:t>
                </a:r>
              </a:p>
              <a:p>
                <a:r>
                  <a:rPr lang="en-US" dirty="0"/>
                  <a:t>Continuity is vital in conditional 3D image generation with diffusion model</a:t>
                </a:r>
              </a:p>
              <a:p>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𝑀𝑁</m:t>
                            </m:r>
                          </m:den>
                        </m:f>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𝑀</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r>
                                  <a:rPr lang="en-US" i="1">
                                    <a:latin typeface="Cambria Math" panose="02040503050406030204" pitchFamily="18" charset="0"/>
                                  </a:rPr>
                                  <m:t>−1</m:t>
                                </m:r>
                              </m:sup>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𝑖</m:t>
                                    </m:r>
                                  </m:sub>
                                  <m:sup>
                                    <m:r>
                                      <a:rPr lang="en-US" i="1">
                                        <a:latin typeface="Cambria Math" panose="02040503050406030204" pitchFamily="18" charset="0"/>
                                      </a:rPr>
                                      <m:t>𝑗</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𝑗</m:t>
                                    </m:r>
                                  </m:sup>
                                </m:sSubSup>
                              </m:e>
                            </m:nary>
                          </m:e>
                        </m:nary>
                        <m:r>
                          <a:rPr lang="en-US" b="0" i="1" smtClean="0">
                            <a:latin typeface="Cambria Math" panose="02040503050406030204" pitchFamily="18" charset="0"/>
                          </a:rPr>
                          <m:t>)</m:t>
                        </m:r>
                      </m:e>
                      <m:sup>
                        <m:r>
                          <a:rPr lang="en-US" b="0" i="1" smtClean="0">
                            <a:latin typeface="Cambria Math" panose="02040503050406030204" pitchFamily="18" charset="0"/>
                          </a:rPr>
                          <m:t>−1</m:t>
                        </m:r>
                      </m:sup>
                    </m:sSup>
                  </m:oMath>
                </a14:m>
                <a:endParaRPr lang="en-US" dirty="0"/>
              </a:p>
              <a:p>
                <a:pPr lvl="1"/>
                <a:r>
                  <a:rPr lang="en-US" dirty="0"/>
                  <a:t>Inverse of average change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AD3262A7-CA90-088A-222C-53295024607D}"/>
                  </a:ext>
                </a:extLst>
              </p:cNvPr>
              <p:cNvSpPr>
                <a:spLocks noGrp="1" noRot="1" noChangeAspect="1" noMove="1" noResize="1" noEditPoints="1" noAdjustHandles="1" noChangeArrowheads="1" noChangeShapeType="1" noTextEdit="1"/>
              </p:cNvSpPr>
              <p:nvPr>
                <p:ph idx="1"/>
              </p:nvPr>
            </p:nvSpPr>
            <p:spPr>
              <a:blipFill>
                <a:blip r:embed="rId2"/>
                <a:stretch>
                  <a:fillRect l="-1994" t="-3556" r="-21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F2C7863-9F8C-63AF-016D-851C422B4A4B}"/>
              </a:ext>
            </a:extLst>
          </p:cNvPr>
          <p:cNvPicPr>
            <a:picLocks noChangeAspect="1"/>
          </p:cNvPicPr>
          <p:nvPr/>
        </p:nvPicPr>
        <p:blipFill>
          <a:blip r:embed="rId3"/>
          <a:stretch>
            <a:fillRect/>
          </a:stretch>
        </p:blipFill>
        <p:spPr>
          <a:xfrm>
            <a:off x="8223583" y="3506192"/>
            <a:ext cx="3663617" cy="3317166"/>
          </a:xfrm>
          <a:prstGeom prst="rect">
            <a:avLst/>
          </a:prstGeom>
        </p:spPr>
      </p:pic>
      <p:graphicFrame>
        <p:nvGraphicFramePr>
          <p:cNvPr id="5" name="Table 4">
            <a:extLst>
              <a:ext uri="{FF2B5EF4-FFF2-40B4-BE49-F238E27FC236}">
                <a16:creationId xmlns:a16="http://schemas.microsoft.com/office/drawing/2014/main" id="{0B1652AB-637B-5B0D-9683-0FFF31A0AA50}"/>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33549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B7E45-0632-140D-6860-C7353E8EB891}"/>
              </a:ext>
            </a:extLst>
          </p:cNvPr>
          <p:cNvSpPr>
            <a:spLocks noGrp="1"/>
          </p:cNvSpPr>
          <p:nvPr>
            <p:ph type="title"/>
          </p:nvPr>
        </p:nvSpPr>
        <p:spPr/>
        <p:txBody>
          <a:bodyPr/>
          <a:lstStyle/>
          <a:p>
            <a:r>
              <a:rPr lang="en-US" dirty="0" err="1"/>
              <a:t>SegFormer</a:t>
            </a:r>
            <a:endParaRPr lang="en-US" dirty="0"/>
          </a:p>
        </p:txBody>
      </p:sp>
      <p:sp>
        <p:nvSpPr>
          <p:cNvPr id="3" name="Content Placeholder 2">
            <a:extLst>
              <a:ext uri="{FF2B5EF4-FFF2-40B4-BE49-F238E27FC236}">
                <a16:creationId xmlns:a16="http://schemas.microsoft.com/office/drawing/2014/main" id="{E83A3F6D-62A4-75ED-83AD-8BB1E1B0C0FD}"/>
              </a:ext>
            </a:extLst>
          </p:cNvPr>
          <p:cNvSpPr>
            <a:spLocks noGrp="1"/>
          </p:cNvSpPr>
          <p:nvPr>
            <p:ph idx="1"/>
          </p:nvPr>
        </p:nvSpPr>
        <p:spPr/>
        <p:txBody>
          <a:bodyPr/>
          <a:lstStyle/>
          <a:p>
            <a:r>
              <a:rPr lang="en-US" dirty="0"/>
              <a:t>Transformer-based segmentation model</a:t>
            </a:r>
          </a:p>
          <a:p>
            <a:r>
              <a:rPr lang="en-US" dirty="0"/>
              <a:t>Explicitly utilize multi-resolution features similar to CNN-based counterpart, U-Net</a:t>
            </a:r>
          </a:p>
        </p:txBody>
      </p:sp>
      <p:pic>
        <p:nvPicPr>
          <p:cNvPr id="5" name="Picture 4">
            <a:extLst>
              <a:ext uri="{FF2B5EF4-FFF2-40B4-BE49-F238E27FC236}">
                <a16:creationId xmlns:a16="http://schemas.microsoft.com/office/drawing/2014/main" id="{BAADF362-BCB0-021C-14C9-811DDC9139B5}"/>
              </a:ext>
            </a:extLst>
          </p:cNvPr>
          <p:cNvPicPr>
            <a:picLocks noChangeAspect="1"/>
          </p:cNvPicPr>
          <p:nvPr/>
        </p:nvPicPr>
        <p:blipFill>
          <a:blip r:embed="rId2"/>
          <a:stretch>
            <a:fillRect/>
          </a:stretch>
        </p:blipFill>
        <p:spPr>
          <a:xfrm>
            <a:off x="2923421" y="3531704"/>
            <a:ext cx="6345157" cy="3172579"/>
          </a:xfrm>
          <a:prstGeom prst="rect">
            <a:avLst/>
          </a:prstGeom>
        </p:spPr>
      </p:pic>
      <p:graphicFrame>
        <p:nvGraphicFramePr>
          <p:cNvPr id="4" name="Table 3">
            <a:extLst>
              <a:ext uri="{FF2B5EF4-FFF2-40B4-BE49-F238E27FC236}">
                <a16:creationId xmlns:a16="http://schemas.microsoft.com/office/drawing/2014/main" id="{838331C9-045E-A50E-B2FF-66724AB862D4}"/>
              </a:ext>
            </a:extLst>
          </p:cNvPr>
          <p:cNvGraphicFramePr>
            <a:graphicFrameLocks noGrp="1"/>
          </p:cNvGraphicFramePr>
          <p:nvPr/>
        </p:nvGraphicFramePr>
        <p:xfrm>
          <a:off x="0" y="0"/>
          <a:ext cx="12192000" cy="370840"/>
        </p:xfrm>
        <a:graphic>
          <a:graphicData uri="http://schemas.openxmlformats.org/drawingml/2006/table">
            <a:tbl>
              <a:tblPr firstRow="1" bandRow="1">
                <a:tableStyleId>{9DCAF9ED-07DC-4A11-8D7F-57B35C25682E}</a:tableStyleId>
              </a:tblPr>
              <a:tblGrid>
                <a:gridCol w="2032000">
                  <a:extLst>
                    <a:ext uri="{9D8B030D-6E8A-4147-A177-3AD203B41FA5}">
                      <a16:colId xmlns:a16="http://schemas.microsoft.com/office/drawing/2014/main" val="3033642090"/>
                    </a:ext>
                  </a:extLst>
                </a:gridCol>
                <a:gridCol w="2032000">
                  <a:extLst>
                    <a:ext uri="{9D8B030D-6E8A-4147-A177-3AD203B41FA5}">
                      <a16:colId xmlns:a16="http://schemas.microsoft.com/office/drawing/2014/main" val="2612834212"/>
                    </a:ext>
                  </a:extLst>
                </a:gridCol>
                <a:gridCol w="2032000">
                  <a:extLst>
                    <a:ext uri="{9D8B030D-6E8A-4147-A177-3AD203B41FA5}">
                      <a16:colId xmlns:a16="http://schemas.microsoft.com/office/drawing/2014/main" val="2876990462"/>
                    </a:ext>
                  </a:extLst>
                </a:gridCol>
                <a:gridCol w="2032000">
                  <a:extLst>
                    <a:ext uri="{9D8B030D-6E8A-4147-A177-3AD203B41FA5}">
                      <a16:colId xmlns:a16="http://schemas.microsoft.com/office/drawing/2014/main" val="2806687857"/>
                    </a:ext>
                  </a:extLst>
                </a:gridCol>
                <a:gridCol w="2032000">
                  <a:extLst>
                    <a:ext uri="{9D8B030D-6E8A-4147-A177-3AD203B41FA5}">
                      <a16:colId xmlns:a16="http://schemas.microsoft.com/office/drawing/2014/main" val="4099574767"/>
                    </a:ext>
                  </a:extLst>
                </a:gridCol>
                <a:gridCol w="2032000">
                  <a:extLst>
                    <a:ext uri="{9D8B030D-6E8A-4147-A177-3AD203B41FA5}">
                      <a16:colId xmlns:a16="http://schemas.microsoft.com/office/drawing/2014/main" val="341014518"/>
                    </a:ext>
                  </a:extLst>
                </a:gridCol>
              </a:tblGrid>
              <a:tr h="370840">
                <a:tc>
                  <a:txBody>
                    <a:bodyPr/>
                    <a:lstStyle/>
                    <a:p>
                      <a:pPr algn="ctr"/>
                      <a:r>
                        <a:rPr lang="en-US" dirty="0"/>
                        <a:t>nnU-Net</a:t>
                      </a:r>
                    </a:p>
                  </a:txBody>
                  <a:tcP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err="1"/>
                        <a:t>SegFormer</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dirty="0" err="1"/>
                        <a:t>SuPreM</a:t>
                      </a:r>
                      <a:endParaRPr lang="en-US" dirty="0"/>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Genesis</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V-JEPA</a:t>
                      </a:r>
                    </a:p>
                  </a:txBody>
                  <a:tcP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dirty="0"/>
                        <a:t>CLIP</a:t>
                      </a:r>
                    </a:p>
                  </a:txBody>
                  <a:tcP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772741351"/>
                  </a:ext>
                </a:extLst>
              </a:tr>
            </a:tbl>
          </a:graphicData>
        </a:graphic>
      </p:graphicFrame>
    </p:spTree>
    <p:extLst>
      <p:ext uri="{BB962C8B-B14F-4D97-AF65-F5344CB8AC3E}">
        <p14:creationId xmlns:p14="http://schemas.microsoft.com/office/powerpoint/2010/main" val="1356804508"/>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50f250b-225d-48f1-992a-2fd6be8ae9e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0D6FAB7CB35A46969F0D28083F8077" ma:contentTypeVersion="9" ma:contentTypeDescription="Crée un document." ma:contentTypeScope="" ma:versionID="cf3f978961f3c7f1c4708704ad0de99e">
  <xsd:schema xmlns:xsd="http://www.w3.org/2001/XMLSchema" xmlns:xs="http://www.w3.org/2001/XMLSchema" xmlns:p="http://schemas.microsoft.com/office/2006/metadata/properties" xmlns:ns3="c50f250b-225d-48f1-992a-2fd6be8ae9eb" xmlns:ns4="7beeda8f-384a-4498-a7b9-2b9799ef34c1" targetNamespace="http://schemas.microsoft.com/office/2006/metadata/properties" ma:root="true" ma:fieldsID="0d44dcbe13494fbd1cc080db9be39000" ns3:_="" ns4:_="">
    <xsd:import namespace="c50f250b-225d-48f1-992a-2fd6be8ae9eb"/>
    <xsd:import namespace="7beeda8f-384a-4498-a7b9-2b9799ef34c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0f250b-225d-48f1-992a-2fd6be8ae9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eeda8f-384a-4498-a7b9-2b9799ef34c1"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E87F72-70BF-43BC-A0D4-53665DC12672}">
  <ds:schemaRefs>
    <ds:schemaRef ds:uri="http://www.w3.org/XML/1998/namespace"/>
    <ds:schemaRef ds:uri="http://schemas.microsoft.com/office/2006/metadata/properties"/>
    <ds:schemaRef ds:uri="c50f250b-225d-48f1-992a-2fd6be8ae9eb"/>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7beeda8f-384a-4498-a7b9-2b9799ef34c1"/>
    <ds:schemaRef ds:uri="http://purl.org/dc/terms/"/>
  </ds:schemaRefs>
</ds:datastoreItem>
</file>

<file path=customXml/itemProps2.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3.xml><?xml version="1.0" encoding="utf-8"?>
<ds:datastoreItem xmlns:ds="http://schemas.openxmlformats.org/officeDocument/2006/customXml" ds:itemID="{18EBB473-40A2-40C4-9776-B6CAB3A8B8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0f250b-225d-48f1-992a-2fd6be8ae9eb"/>
    <ds:schemaRef ds:uri="7beeda8f-384a-4498-a7b9-2b9799ef34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{68F4ED21-6782-4946-AF53-6D6AC809BDCC}tf89338750_win32</Template>
  <TotalTime>18</TotalTime>
  <Words>1479</Words>
  <Application>Microsoft Office PowerPoint</Application>
  <PresentationFormat>Widescreen</PresentationFormat>
  <Paragraphs>330</Paragraphs>
  <Slides>37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Cambria Math</vt:lpstr>
      <vt:lpstr>Univers</vt:lpstr>
      <vt:lpstr>GradientVTI</vt:lpstr>
      <vt:lpstr>(DRAFT) Final Presentation</vt:lpstr>
      <vt:lpstr>Executive Summary</vt:lpstr>
      <vt:lpstr>Executive Summary (conT’)</vt:lpstr>
      <vt:lpstr>Algorithms</vt:lpstr>
      <vt:lpstr>Nn U-Net</vt:lpstr>
      <vt:lpstr>nn U-Net</vt:lpstr>
      <vt:lpstr>nn U-Net</vt:lpstr>
      <vt:lpstr>nn U-Net</vt:lpstr>
      <vt:lpstr>SegFormer</vt:lpstr>
      <vt:lpstr>SegFormEr</vt:lpstr>
      <vt:lpstr>SuPrem</vt:lpstr>
      <vt:lpstr>SuPrem - Swin UNETR</vt:lpstr>
      <vt:lpstr>SuPrem - Swin UNETR</vt:lpstr>
      <vt:lpstr>Genesis</vt:lpstr>
      <vt:lpstr>Genesis</vt:lpstr>
      <vt:lpstr>Genesis</vt:lpstr>
      <vt:lpstr>V-JEPA</vt:lpstr>
      <vt:lpstr>V-JEPA – Decoder Head</vt:lpstr>
      <vt:lpstr>V-JEPA – Decoder Head</vt:lpstr>
      <vt:lpstr>V-JEPA – Decoder Head</vt:lpstr>
      <vt:lpstr>V-JEPA</vt:lpstr>
      <vt:lpstr>V-JEPA </vt:lpstr>
      <vt:lpstr>CLIP</vt:lpstr>
      <vt:lpstr>CLIP</vt:lpstr>
      <vt:lpstr>CLIP</vt:lpstr>
      <vt:lpstr>CLIP</vt:lpstr>
      <vt:lpstr>Conclusion</vt:lpstr>
      <vt:lpstr>Discussion and observation</vt:lpstr>
      <vt:lpstr>Discussion and observation</vt:lpstr>
      <vt:lpstr>Discussion and observation</vt:lpstr>
      <vt:lpstr>Discussion and observation</vt:lpstr>
      <vt:lpstr>SSL Pre-training</vt:lpstr>
      <vt:lpstr>SSL Pre-training (V-JEPA)</vt:lpstr>
      <vt:lpstr>SSL Pre-training (CLIP)</vt:lpstr>
      <vt:lpstr>SSL Pre-training (CLIP)</vt:lpstr>
      <vt:lpstr>SSL Pre-training (CLIP)</vt:lpstr>
      <vt:lpstr>SSL Pre-training (CLIP)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Naravich Chutisilp</dc:creator>
  <cp:lastModifiedBy>Naravich Chutisilp</cp:lastModifiedBy>
  <cp:revision>2</cp:revision>
  <dcterms:created xsi:type="dcterms:W3CDTF">2024-07-30T15:22:21Z</dcterms:created>
  <dcterms:modified xsi:type="dcterms:W3CDTF">2024-07-30T15:40:31Z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0x010100730D6FAB7CB35A46969F0D28083F8077</vt:lpwstr>
  </property>
</Properties>
</file>